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0"/>
    <p:sldId id="257" r:id="rId21"/>
    <p:sldId id="258" r:id="rId22"/>
    <p:sldId id="259" r:id="rId23"/>
    <p:sldId id="260" r:id="rId24"/>
    <p:sldId id="261" r:id="rId25"/>
    <p:sldId id="262" r:id="rId26"/>
    <p:sldId id="263" r:id="rId27"/>
    <p:sldId id="264" r:id="rId28"/>
    <p:sldId id="265" r:id="rId29"/>
    <p:sldId id="266" r:id="rId30"/>
    <p:sldId id="267" r:id="rId31"/>
    <p:sldId id="268" r:id="rId32"/>
    <p:sldId id="269" r:id="rId33"/>
    <p:sldId id="270" r:id="rId34"/>
    <p:sldId id="271" r:id="rId35"/>
    <p:sldId id="272" r:id="rId36"/>
    <p:sldId id="273" r:id="rId37"/>
    <p:sldId id="274" r:id="rId38"/>
    <p:sldId id="275" r:id="rId39"/>
    <p:sldId id="276" r:id="rId40"/>
    <p:sldId id="277" r:id="rId41"/>
    <p:sldId id="278" r:id="rId42"/>
    <p:sldId id="279" r:id="rId43"/>
    <p:sldId id="280" r:id="rId44"/>
    <p:sldId id="281" r:id="rId45"/>
    <p:sldId id="282" r:id="rId46"/>
    <p:sldId id="283" r:id="rId47"/>
    <p:sldId id="284" r:id="rId48"/>
    <p:sldId id="285" r:id="rId49"/>
    <p:sldId id="286" r:id="rId50"/>
    <p:sldId id="287" r:id="rId51"/>
    <p:sldId id="288" r:id="rId52"/>
    <p:sldId id="289" r:id="rId53"/>
    <p:sldId id="290" r:id="rId54"/>
    <p:sldId id="291" r:id="rId55"/>
    <p:sldId id="292" r:id="rId56"/>
    <p:sldId id="293" r:id="rId57"/>
    <p:sldId id="294" r:id="rId58"/>
    <p:sldId id="295" r:id="rId59"/>
    <p:sldId id="296" r:id="rId60"/>
    <p:sldId id="297" r:id="rId61"/>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rialle" charset="1" panose="020B0604020202020204"/>
      <p:regular r:id="rId10"/>
    </p:embeddedFont>
    <p:embeddedFont>
      <p:font typeface="Arialle Bold" charset="1" panose="020B0704020202020204"/>
      <p:regular r:id="rId11"/>
    </p:embeddedFont>
    <p:embeddedFont>
      <p:font typeface="Arialle Italics" charset="1" panose="020B0604020202090204"/>
      <p:regular r:id="rId12"/>
    </p:embeddedFont>
    <p:embeddedFont>
      <p:font typeface="Arialle Bold Italics" charset="1" panose="020B0704020202090204"/>
      <p:regular r:id="rId13"/>
    </p:embeddedFont>
    <p:embeddedFont>
      <p:font typeface="Sanchez" charset="1" panose="02000000000000000000"/>
      <p:regular r:id="rId14"/>
    </p:embeddedFont>
    <p:embeddedFont>
      <p:font typeface="Sanchez Italics" charset="1" panose="00000000000000000000"/>
      <p:regular r:id="rId15"/>
    </p:embeddedFont>
    <p:embeddedFont>
      <p:font typeface="League Spartan" charset="1" panose="00000800000000000000"/>
      <p:regular r:id="rId16"/>
    </p:embeddedFont>
    <p:embeddedFont>
      <p:font typeface="Telegraf" charset="1" panose="00000500000000000000"/>
      <p:regular r:id="rId17"/>
    </p:embeddedFont>
    <p:embeddedFont>
      <p:font typeface="Telegraf Bold" charset="1" panose="00000800000000000000"/>
      <p:regular r:id="rId18"/>
    </p:embeddedFont>
    <p:embeddedFont>
      <p:font typeface="Organic" charset="1" panose="000000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slides/slide1.xml" Type="http://schemas.openxmlformats.org/officeDocument/2006/relationships/slide"/><Relationship Id="rId21" Target="slides/slide2.xml" Type="http://schemas.openxmlformats.org/officeDocument/2006/relationships/slide"/><Relationship Id="rId22" Target="slides/slide3.xml" Type="http://schemas.openxmlformats.org/officeDocument/2006/relationships/slide"/><Relationship Id="rId23" Target="slides/slide4.xml" Type="http://schemas.openxmlformats.org/officeDocument/2006/relationships/slide"/><Relationship Id="rId24" Target="slides/slide5.xml" Type="http://schemas.openxmlformats.org/officeDocument/2006/relationships/slide"/><Relationship Id="rId25" Target="slides/slide6.xml" Type="http://schemas.openxmlformats.org/officeDocument/2006/relationships/slide"/><Relationship Id="rId26" Target="slides/slide7.xml" Type="http://schemas.openxmlformats.org/officeDocument/2006/relationships/slide"/><Relationship Id="rId27" Target="slides/slide8.xml" Type="http://schemas.openxmlformats.org/officeDocument/2006/relationships/slide"/><Relationship Id="rId28" Target="slides/slide9.xml" Type="http://schemas.openxmlformats.org/officeDocument/2006/relationships/slide"/><Relationship Id="rId29" Target="slides/slide10.xml" Type="http://schemas.openxmlformats.org/officeDocument/2006/relationships/slide"/><Relationship Id="rId3" Target="viewProps.xml" Type="http://schemas.openxmlformats.org/officeDocument/2006/relationships/viewProps"/><Relationship Id="rId30" Target="slides/slide11.xml" Type="http://schemas.openxmlformats.org/officeDocument/2006/relationships/slide"/><Relationship Id="rId31" Target="slides/slide12.xml" Type="http://schemas.openxmlformats.org/officeDocument/2006/relationships/slide"/><Relationship Id="rId32" Target="slides/slide13.xml" Type="http://schemas.openxmlformats.org/officeDocument/2006/relationships/slide"/><Relationship Id="rId33" Target="slides/slide14.xml" Type="http://schemas.openxmlformats.org/officeDocument/2006/relationships/slide"/><Relationship Id="rId34" Target="slides/slide15.xml" Type="http://schemas.openxmlformats.org/officeDocument/2006/relationships/slide"/><Relationship Id="rId35" Target="slides/slide16.xml" Type="http://schemas.openxmlformats.org/officeDocument/2006/relationships/slide"/><Relationship Id="rId36" Target="slides/slide17.xml" Type="http://schemas.openxmlformats.org/officeDocument/2006/relationships/slide"/><Relationship Id="rId37" Target="slides/slide18.xml" Type="http://schemas.openxmlformats.org/officeDocument/2006/relationships/slide"/><Relationship Id="rId38" Target="slides/slide19.xml" Type="http://schemas.openxmlformats.org/officeDocument/2006/relationships/slide"/><Relationship Id="rId39" Target="slides/slide20.xml" Type="http://schemas.openxmlformats.org/officeDocument/2006/relationships/slide"/><Relationship Id="rId4" Target="theme/theme1.xml" Type="http://schemas.openxmlformats.org/officeDocument/2006/relationships/theme"/><Relationship Id="rId40" Target="slides/slide21.xml" Type="http://schemas.openxmlformats.org/officeDocument/2006/relationships/slide"/><Relationship Id="rId41" Target="slides/slide22.xml" Type="http://schemas.openxmlformats.org/officeDocument/2006/relationships/slide"/><Relationship Id="rId42" Target="slides/slide23.xml" Type="http://schemas.openxmlformats.org/officeDocument/2006/relationships/slide"/><Relationship Id="rId43" Target="slides/slide24.xml" Type="http://schemas.openxmlformats.org/officeDocument/2006/relationships/slide"/><Relationship Id="rId44" Target="slides/slide25.xml" Type="http://schemas.openxmlformats.org/officeDocument/2006/relationships/slide"/><Relationship Id="rId45" Target="slides/slide26.xml" Type="http://schemas.openxmlformats.org/officeDocument/2006/relationships/slide"/><Relationship Id="rId46" Target="slides/slide27.xml" Type="http://schemas.openxmlformats.org/officeDocument/2006/relationships/slide"/><Relationship Id="rId47" Target="slides/slide28.xml" Type="http://schemas.openxmlformats.org/officeDocument/2006/relationships/slide"/><Relationship Id="rId48" Target="slides/slide29.xml" Type="http://schemas.openxmlformats.org/officeDocument/2006/relationships/slide"/><Relationship Id="rId49" Target="slides/slide30.xml" Type="http://schemas.openxmlformats.org/officeDocument/2006/relationships/slide"/><Relationship Id="rId5" Target="tableStyles.xml" Type="http://schemas.openxmlformats.org/officeDocument/2006/relationships/tableStyles"/><Relationship Id="rId50" Target="slides/slide31.xml" Type="http://schemas.openxmlformats.org/officeDocument/2006/relationships/slide"/><Relationship Id="rId51" Target="slides/slide32.xml" Type="http://schemas.openxmlformats.org/officeDocument/2006/relationships/slide"/><Relationship Id="rId52" Target="slides/slide33.xml" Type="http://schemas.openxmlformats.org/officeDocument/2006/relationships/slide"/><Relationship Id="rId53" Target="slides/slide34.xml" Type="http://schemas.openxmlformats.org/officeDocument/2006/relationships/slide"/><Relationship Id="rId54" Target="slides/slide35.xml" Type="http://schemas.openxmlformats.org/officeDocument/2006/relationships/slide"/><Relationship Id="rId55" Target="slides/slide36.xml" Type="http://schemas.openxmlformats.org/officeDocument/2006/relationships/slide"/><Relationship Id="rId56" Target="slides/slide37.xml" Type="http://schemas.openxmlformats.org/officeDocument/2006/relationships/slide"/><Relationship Id="rId57" Target="slides/slide38.xml" Type="http://schemas.openxmlformats.org/officeDocument/2006/relationships/slide"/><Relationship Id="rId58" Target="slides/slide39.xml" Type="http://schemas.openxmlformats.org/officeDocument/2006/relationships/slide"/><Relationship Id="rId59" Target="slides/slide40.xml" Type="http://schemas.openxmlformats.org/officeDocument/2006/relationships/slide"/><Relationship Id="rId6" Target="fonts/font6.fntdata" Type="http://schemas.openxmlformats.org/officeDocument/2006/relationships/font"/><Relationship Id="rId60" Target="slides/slide41.xml" Type="http://schemas.openxmlformats.org/officeDocument/2006/relationships/slide"/><Relationship Id="rId61" Target="slides/slide42.xml" Type="http://schemas.openxmlformats.org/officeDocument/2006/relationships/slide"/><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1.png" Type="http://schemas.openxmlformats.org/officeDocument/2006/relationships/image"/><Relationship Id="rId3" Target="../media/image32.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34.svg" Type="http://schemas.openxmlformats.org/officeDocument/2006/relationships/image"/><Relationship Id="rId4" Target="../media/image35.png" Type="http://schemas.openxmlformats.org/officeDocument/2006/relationships/image"/><Relationship Id="rId5" Target="../media/image36.svg" Type="http://schemas.openxmlformats.org/officeDocument/2006/relationships/image"/><Relationship Id="rId6" Target="../media/image37.png" Type="http://schemas.openxmlformats.org/officeDocument/2006/relationships/image"/><Relationship Id="rId7" Target="../media/image38.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 Id="rId3" Target="../media/image40.svg" Type="http://schemas.openxmlformats.org/officeDocument/2006/relationships/image"/><Relationship Id="rId4" Target="../media/image41.png" Type="http://schemas.openxmlformats.org/officeDocument/2006/relationships/image"/><Relationship Id="rId5" Target="../media/image42.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png" Type="http://schemas.openxmlformats.org/officeDocument/2006/relationships/image"/><Relationship Id="rId3" Target="../media/image44.svg" Type="http://schemas.openxmlformats.org/officeDocument/2006/relationships/image"/><Relationship Id="rId4" Target="../media/image45.png" Type="http://schemas.openxmlformats.org/officeDocument/2006/relationships/image"/><Relationship Id="rId5" Target="../media/image4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7.png" Type="http://schemas.openxmlformats.org/officeDocument/2006/relationships/image"/><Relationship Id="rId3" Target="../media/image48.svg" Type="http://schemas.openxmlformats.org/officeDocument/2006/relationships/image"/><Relationship Id="rId4" Target="https://www.youtube.com/watch?v=scN-1B6plos&amp;ab_channel=KhanAcademy" TargetMode="External" Type="http://schemas.openxmlformats.org/officeDocument/2006/relationships/hyperlink"/></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9.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0.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0.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1.png" Type="http://schemas.openxmlformats.org/officeDocument/2006/relationships/image"/><Relationship Id="rId3" Target="../media/image52.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3.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4.png" Type="http://schemas.openxmlformats.org/officeDocument/2006/relationships/image"/><Relationship Id="rId3" Target="../media/image55.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6.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4.png" Type="http://schemas.openxmlformats.org/officeDocument/2006/relationships/image"/><Relationship Id="rId3" Target="../media/image55.sv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8.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9.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4.png" Type="http://schemas.openxmlformats.org/officeDocument/2006/relationships/image"/><Relationship Id="rId3" Target="../media/image55.svg" Type="http://schemas.openxmlformats.org/officeDocument/2006/relationships/image"/><Relationship Id="rId4" Target="../media/image60.png" Type="http://schemas.openxmlformats.org/officeDocument/2006/relationships/image"/><Relationship Id="rId5" Target="../media/image61.sv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2.png" Type="http://schemas.openxmlformats.org/officeDocument/2006/relationships/image"/><Relationship Id="rId3" Target="../media/image63.sv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2.png" Type="http://schemas.openxmlformats.org/officeDocument/2006/relationships/image"/><Relationship Id="rId3" Target="../media/image63.sv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5.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7.png" Type="http://schemas.openxmlformats.org/officeDocument/2006/relationships/image"/><Relationship Id="rId3" Target="../media/image48.svg" Type="http://schemas.openxmlformats.org/officeDocument/2006/relationships/image"/><Relationship Id="rId4" Target="https://www.youtube.com/watch?v=xXNrloLHOzI" TargetMode="External" Type="http://schemas.openxmlformats.org/officeDocument/2006/relationships/hyperlink"/></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7.png" Type="http://schemas.openxmlformats.org/officeDocument/2006/relationships/image"/><Relationship Id="rId3" Target="../media/image48.svg" Type="http://schemas.openxmlformats.org/officeDocument/2006/relationships/image"/><Relationship Id="rId4" Target="https://www.youtube.com/watch?v=MjpSKZoQDoY&amp;ab_channel=JacobClifford" TargetMode="External" Type="http://schemas.openxmlformats.org/officeDocument/2006/relationships/hyperlink"/></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7.png" Type="http://schemas.openxmlformats.org/officeDocument/2006/relationships/image"/><Relationship Id="rId3" Target="../media/image68.sv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9.png" Type="http://schemas.openxmlformats.org/officeDocument/2006/relationships/image"/><Relationship Id="rId3" Target="../media/image70.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120033" y="4640744"/>
            <a:ext cx="4047934" cy="4114800"/>
          </a:xfrm>
          <a:prstGeom prst="rect">
            <a:avLst/>
          </a:prstGeom>
        </p:spPr>
      </p:pic>
      <p:grpSp>
        <p:nvGrpSpPr>
          <p:cNvPr name="Group 3" id="3"/>
          <p:cNvGrpSpPr/>
          <p:nvPr/>
        </p:nvGrpSpPr>
        <p:grpSpPr>
          <a:xfrm rot="0">
            <a:off x="1692963" y="365874"/>
            <a:ext cx="14902073" cy="2691351"/>
            <a:chOff x="0" y="0"/>
            <a:chExt cx="19869431" cy="3588468"/>
          </a:xfrm>
        </p:grpSpPr>
        <p:sp>
          <p:nvSpPr>
            <p:cNvPr name="TextBox 4" id="4"/>
            <p:cNvSpPr txBox="true"/>
            <p:nvPr/>
          </p:nvSpPr>
          <p:spPr>
            <a:xfrm rot="0">
              <a:off x="0" y="180975"/>
              <a:ext cx="19869431" cy="2723094"/>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Aggregate Demand and Aggregate Supply</a:t>
              </a:r>
            </a:p>
          </p:txBody>
        </p:sp>
        <p:sp>
          <p:nvSpPr>
            <p:cNvPr name="TextBox 5" id="5"/>
            <p:cNvSpPr txBox="true"/>
            <p:nvPr/>
          </p:nvSpPr>
          <p:spPr>
            <a:xfrm rot="0">
              <a:off x="0" y="3100788"/>
              <a:ext cx="19869431" cy="487680"/>
            </a:xfrm>
            <a:prstGeom prst="rect">
              <a:avLst/>
            </a:prstGeom>
          </p:spPr>
          <p:txBody>
            <a:bodyPr anchor="t" rtlCol="false" tIns="0" lIns="0" bIns="0" rIns="0">
              <a:spAutoFit/>
            </a:bodyPr>
            <a:lstStyle/>
            <a:p>
              <a:pPr algn="ctr">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4818827" y="3215082"/>
            <a:ext cx="8650346" cy="558165"/>
          </a:xfrm>
          <a:prstGeom prst="rect">
            <a:avLst/>
          </a:prstGeom>
        </p:spPr>
        <p:txBody>
          <a:bodyPr anchor="t" rtlCol="false" tIns="0" lIns="0" bIns="0" rIns="0">
            <a:spAutoFit/>
          </a:bodyPr>
          <a:lstStyle/>
          <a:p>
            <a:pPr algn="ctr">
              <a:lnSpc>
                <a:spcPts val="4409"/>
              </a:lnSpc>
            </a:pPr>
            <a:r>
              <a:rPr lang="en-US" sz="3150">
                <a:solidFill>
                  <a:srgbClr val="000000"/>
                </a:solidFill>
                <a:latin typeface="Arimo"/>
              </a:rPr>
              <a:t>3.2</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1028700" y="975325"/>
            <a:ext cx="16481874" cy="10353930"/>
          </a:xfrm>
          <a:prstGeom prst="rect">
            <a:avLst/>
          </a:prstGeom>
        </p:spPr>
        <p:txBody>
          <a:bodyPr anchor="t" rtlCol="false" tIns="0" lIns="0" bIns="0" rIns="0">
            <a:spAutoFit/>
          </a:bodyPr>
          <a:lstStyle/>
          <a:p>
            <a:pPr algn="ctr">
              <a:lnSpc>
                <a:spcPts val="7525"/>
              </a:lnSpc>
            </a:pPr>
            <a:r>
              <a:rPr lang="en-US" sz="3549">
                <a:solidFill>
                  <a:srgbClr val="C22124"/>
                </a:solidFill>
                <a:latin typeface="Telegraf Bold"/>
              </a:rPr>
              <a:t>Determine whether the following scenarios will have an impact on Chinese AD and if so, what.</a:t>
            </a:r>
            <a:r>
              <a:rPr lang="en-US" sz="3549">
                <a:solidFill>
                  <a:srgbClr val="000000"/>
                </a:solidFill>
                <a:latin typeface="Telegraf Bold"/>
              </a:rPr>
              <a:t> </a:t>
            </a:r>
          </a:p>
          <a:p>
            <a:pPr marL="518160" indent="-259080" lvl="1">
              <a:lnSpc>
                <a:spcPts val="5088"/>
              </a:lnSpc>
              <a:buFont typeface="Arial"/>
              <a:buChar char="•"/>
            </a:pPr>
            <a:r>
              <a:rPr lang="en-US" sz="2400">
                <a:solidFill>
                  <a:srgbClr val="000000"/>
                </a:solidFill>
                <a:latin typeface="Telegraf Bold"/>
              </a:rPr>
              <a:t>Tax cuts, consumers decide to buy a new car</a:t>
            </a:r>
          </a:p>
          <a:p>
            <a:pPr marL="518160" indent="-259080" lvl="1">
              <a:lnSpc>
                <a:spcPts val="5088"/>
              </a:lnSpc>
              <a:buFont typeface="Arial"/>
              <a:buChar char="•"/>
            </a:pPr>
            <a:r>
              <a:rPr lang="en-US" sz="2400">
                <a:solidFill>
                  <a:srgbClr val="000000"/>
                </a:solidFill>
                <a:latin typeface="Telegraf Bold"/>
              </a:rPr>
              <a:t>Worried about a budget deficit, the government decides to buy fewer military planes</a:t>
            </a:r>
          </a:p>
          <a:p>
            <a:pPr marL="518160" indent="-259080" lvl="1">
              <a:lnSpc>
                <a:spcPts val="5088"/>
              </a:lnSpc>
              <a:buFont typeface="Arial"/>
              <a:buChar char="•"/>
            </a:pPr>
            <a:r>
              <a:rPr lang="en-US" sz="2400">
                <a:solidFill>
                  <a:srgbClr val="000000"/>
                </a:solidFill>
                <a:latin typeface="Telegraf Bold"/>
              </a:rPr>
              <a:t>Increasing prices result in consumers buying more foreign goods</a:t>
            </a:r>
          </a:p>
          <a:p>
            <a:pPr marL="518160" indent="-259080" lvl="1">
              <a:lnSpc>
                <a:spcPts val="5088"/>
              </a:lnSpc>
              <a:buFont typeface="Arial"/>
              <a:buChar char="•"/>
            </a:pPr>
            <a:r>
              <a:rPr lang="en-US" sz="2400">
                <a:solidFill>
                  <a:srgbClr val="000000"/>
                </a:solidFill>
                <a:latin typeface="Telegraf Bold"/>
              </a:rPr>
              <a:t>Businesses are optimistic about the future</a:t>
            </a:r>
          </a:p>
          <a:p>
            <a:pPr marL="518160" indent="-259080" lvl="1">
              <a:lnSpc>
                <a:spcPts val="5088"/>
              </a:lnSpc>
              <a:buFont typeface="Arial"/>
              <a:buChar char="•"/>
            </a:pPr>
            <a:r>
              <a:rPr lang="en-US" sz="2400">
                <a:solidFill>
                  <a:srgbClr val="000000"/>
                </a:solidFill>
                <a:latin typeface="Telegraf Bold"/>
              </a:rPr>
              <a:t>Interest rates have increased leading to a lack of spending on new machinery</a:t>
            </a:r>
          </a:p>
          <a:p>
            <a:pPr marL="518160" indent="-259080" lvl="1">
              <a:lnSpc>
                <a:spcPts val="5088"/>
              </a:lnSpc>
              <a:buFont typeface="Arial"/>
              <a:buChar char="•"/>
            </a:pPr>
            <a:r>
              <a:rPr lang="en-US" sz="2400">
                <a:solidFill>
                  <a:srgbClr val="000000"/>
                </a:solidFill>
                <a:latin typeface="Telegraf Bold"/>
              </a:rPr>
              <a:t>To fight unemployment, the government hires more in national parks</a:t>
            </a:r>
          </a:p>
          <a:p>
            <a:pPr marL="518160" indent="-259080" lvl="1">
              <a:lnSpc>
                <a:spcPts val="5088"/>
              </a:lnSpc>
              <a:buFont typeface="Arial"/>
              <a:buChar char="•"/>
            </a:pPr>
            <a:r>
              <a:rPr lang="en-US" sz="2400">
                <a:solidFill>
                  <a:srgbClr val="000000"/>
                </a:solidFill>
                <a:latin typeface="Telegraf Bold"/>
              </a:rPr>
              <a:t>A foreign government imposes a tariff that discourages its citizens from purchasing Chinese goods.</a:t>
            </a:r>
          </a:p>
          <a:p>
            <a:pPr marL="518160" indent="-259080" lvl="1">
              <a:lnSpc>
                <a:spcPts val="5088"/>
              </a:lnSpc>
              <a:buFont typeface="Arial"/>
              <a:buChar char="•"/>
            </a:pPr>
            <a:r>
              <a:rPr lang="en-US" sz="2400">
                <a:solidFill>
                  <a:srgbClr val="000000"/>
                </a:solidFill>
                <a:latin typeface="Telegraf Bold"/>
              </a:rPr>
              <a:t>A large depression hits China, incomes fall drastically</a:t>
            </a:r>
          </a:p>
          <a:p>
            <a:pPr marL="518160" indent="-259080" lvl="1">
              <a:lnSpc>
                <a:spcPts val="5088"/>
              </a:lnSpc>
              <a:buFont typeface="Arial"/>
              <a:buChar char="•"/>
            </a:pPr>
            <a:r>
              <a:rPr lang="en-US" sz="2400">
                <a:solidFill>
                  <a:srgbClr val="000000"/>
                </a:solidFill>
                <a:latin typeface="Telegraf Bold"/>
              </a:rPr>
              <a:t>Chinese prefer to buy German cars rather than Chinese cars</a:t>
            </a:r>
          </a:p>
          <a:p>
            <a:pPr marL="518160" indent="-259080" lvl="1">
              <a:lnSpc>
                <a:spcPts val="5088"/>
              </a:lnSpc>
              <a:buFont typeface="Arial"/>
              <a:buChar char="•"/>
            </a:pPr>
            <a:r>
              <a:rPr lang="en-US" sz="2400">
                <a:solidFill>
                  <a:srgbClr val="000000"/>
                </a:solidFill>
                <a:latin typeface="Telegraf Bold"/>
              </a:rPr>
              <a:t>Income taxes decrease drastically for individuals.</a:t>
            </a:r>
          </a:p>
          <a:p>
            <a:pPr>
              <a:lnSpc>
                <a:spcPts val="6678"/>
              </a:lnSpc>
            </a:pPr>
          </a:p>
          <a:p>
            <a:pPr>
              <a:lnSpc>
                <a:spcPts val="4409"/>
              </a:lnSpc>
            </a:pPr>
          </a:p>
          <a:p>
            <a:pPr>
              <a:lnSpc>
                <a:spcPts val="4409"/>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825667" y="7445820"/>
            <a:ext cx="3109363" cy="2841180"/>
          </a:xfrm>
          <a:prstGeom prst="rect">
            <a:avLst/>
          </a:prstGeom>
        </p:spPr>
      </p:pic>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Practice</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1028700" y="1471087"/>
            <a:ext cx="16481874" cy="8734680"/>
          </a:xfrm>
          <a:prstGeom prst="rect">
            <a:avLst/>
          </a:prstGeom>
        </p:spPr>
        <p:txBody>
          <a:bodyPr anchor="t" rtlCol="false" tIns="0" lIns="0" bIns="0" rIns="0">
            <a:spAutoFit/>
          </a:bodyPr>
          <a:lstStyle/>
          <a:p>
            <a:pPr>
              <a:lnSpc>
                <a:spcPts val="7525"/>
              </a:lnSpc>
            </a:pPr>
            <a:r>
              <a:rPr lang="en-US" sz="3549">
                <a:solidFill>
                  <a:srgbClr val="000000"/>
                </a:solidFill>
                <a:latin typeface="Telegraf Bold"/>
              </a:rPr>
              <a:t>Find a real-world article that you believe would shift the Aggregate Demand Curve.</a:t>
            </a:r>
          </a:p>
          <a:p>
            <a:pPr marL="766443" indent="-383221" lvl="1">
              <a:lnSpc>
                <a:spcPts val="7525"/>
              </a:lnSpc>
              <a:buFont typeface="Arial"/>
              <a:buChar char="•"/>
            </a:pPr>
            <a:r>
              <a:rPr lang="en-US" sz="3549">
                <a:solidFill>
                  <a:srgbClr val="000000"/>
                </a:solidFill>
                <a:latin typeface="Telegraf Bold"/>
              </a:rPr>
              <a:t>Draw the AD Curve</a:t>
            </a:r>
          </a:p>
          <a:p>
            <a:pPr marL="766443" indent="-383221" lvl="1">
              <a:lnSpc>
                <a:spcPts val="7525"/>
              </a:lnSpc>
              <a:buFont typeface="Arial"/>
              <a:buChar char="•"/>
            </a:pPr>
            <a:r>
              <a:rPr lang="en-US" sz="3549">
                <a:solidFill>
                  <a:srgbClr val="000000"/>
                </a:solidFill>
                <a:latin typeface="Telegraf Bold"/>
              </a:rPr>
              <a:t>Draw the change/shift in the curve</a:t>
            </a:r>
          </a:p>
          <a:p>
            <a:pPr marL="766443" indent="-383221" lvl="1">
              <a:lnSpc>
                <a:spcPts val="7525"/>
              </a:lnSpc>
              <a:buFont typeface="Arial"/>
              <a:buChar char="•"/>
            </a:pPr>
            <a:r>
              <a:rPr lang="en-US" sz="3549">
                <a:solidFill>
                  <a:srgbClr val="000000"/>
                </a:solidFill>
                <a:latin typeface="Telegraf Bold"/>
              </a:rPr>
              <a:t>Explain the impact from this change on real GDP, inflation, and unemployment.  </a:t>
            </a:r>
          </a:p>
          <a:p>
            <a:pPr>
              <a:lnSpc>
                <a:spcPts val="7525"/>
              </a:lnSpc>
            </a:pPr>
          </a:p>
          <a:p>
            <a:pPr>
              <a:lnSpc>
                <a:spcPts val="6678"/>
              </a:lnSpc>
            </a:pPr>
          </a:p>
          <a:p>
            <a:pPr>
              <a:lnSpc>
                <a:spcPts val="4409"/>
              </a:lnSpc>
            </a:pPr>
          </a:p>
          <a:p>
            <a:pPr>
              <a:lnSpc>
                <a:spcPts val="4409"/>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366764" y="6613706"/>
            <a:ext cx="3673294" cy="3673294"/>
          </a:xfrm>
          <a:prstGeom prst="rect">
            <a:avLst/>
          </a:prstGeom>
        </p:spPr>
      </p:pic>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Activity</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692963" y="3004396"/>
            <a:ext cx="14902073" cy="3186650"/>
            <a:chOff x="0" y="0"/>
            <a:chExt cx="19869431" cy="4248866"/>
          </a:xfrm>
        </p:grpSpPr>
        <p:sp>
          <p:nvSpPr>
            <p:cNvPr name="TextBox 3" id="3"/>
            <p:cNvSpPr txBox="true"/>
            <p:nvPr/>
          </p:nvSpPr>
          <p:spPr>
            <a:xfrm rot="0">
              <a:off x="0" y="238125"/>
              <a:ext cx="19869431" cy="3326342"/>
            </a:xfrm>
            <a:prstGeom prst="rect">
              <a:avLst/>
            </a:prstGeom>
          </p:spPr>
          <p:txBody>
            <a:bodyPr anchor="t" rtlCol="false" tIns="0" lIns="0" bIns="0" rIns="0">
              <a:spAutoFit/>
            </a:bodyPr>
            <a:lstStyle/>
            <a:p>
              <a:pPr algn="ctr">
                <a:lnSpc>
                  <a:spcPts val="9310"/>
                </a:lnSpc>
              </a:pPr>
              <a:r>
                <a:rPr lang="en-US" sz="9800" spc="-490">
                  <a:solidFill>
                    <a:srgbClr val="000000"/>
                  </a:solidFill>
                  <a:latin typeface="League Spartan"/>
                </a:rPr>
                <a:t>Short-Run Aggregate Supply</a:t>
              </a:r>
            </a:p>
          </p:txBody>
        </p:sp>
        <p:sp>
          <p:nvSpPr>
            <p:cNvPr name="TextBox 4" id="4"/>
            <p:cNvSpPr txBox="true"/>
            <p:nvPr/>
          </p:nvSpPr>
          <p:spPr>
            <a:xfrm rot="0">
              <a:off x="0" y="3761186"/>
              <a:ext cx="19869431" cy="487680"/>
            </a:xfrm>
            <a:prstGeom prst="rect">
              <a:avLst/>
            </a:prstGeom>
          </p:spPr>
          <p:txBody>
            <a:bodyPr anchor="t" rtlCol="false" tIns="0" lIns="0" bIns="0" rIns="0">
              <a:spAutoFit/>
            </a:bodyPr>
            <a:lstStyle/>
            <a:p>
              <a:pPr algn="ctr">
                <a:lnSpc>
                  <a:spcPts val="3022"/>
                </a:lnSpc>
              </a:pPr>
            </a:p>
          </p:txBody>
        </p:sp>
      </p:gr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120033" y="5993130"/>
            <a:ext cx="4047934" cy="4114800"/>
          </a:xfrm>
          <a:prstGeom prst="rect">
            <a:avLst/>
          </a:prstGeom>
        </p:spPr>
      </p:pic>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1028700" y="2378728"/>
            <a:ext cx="16481874" cy="8815197"/>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Aggregate Supply </a:t>
            </a:r>
          </a:p>
          <a:p>
            <a:pPr algn="ctr">
              <a:lnSpc>
                <a:spcPts val="6678"/>
              </a:lnSpc>
            </a:pPr>
            <a:r>
              <a:rPr lang="en-US" sz="3150">
                <a:solidFill>
                  <a:srgbClr val="000000"/>
                </a:solidFill>
                <a:latin typeface="Telegraf"/>
              </a:rPr>
              <a:t>Separated into two categories : </a:t>
            </a:r>
          </a:p>
          <a:p>
            <a:pPr>
              <a:lnSpc>
                <a:spcPts val="5618"/>
              </a:lnSpc>
            </a:pPr>
            <a:r>
              <a:rPr lang="en-US" sz="2650">
                <a:solidFill>
                  <a:srgbClr val="000000"/>
                </a:solidFill>
                <a:latin typeface="Telegraf Bold"/>
              </a:rPr>
              <a:t>Short-Run Aggregate Supply: </a:t>
            </a:r>
            <a:r>
              <a:rPr lang="en-US" sz="2650">
                <a:solidFill>
                  <a:srgbClr val="000000"/>
                </a:solidFill>
                <a:latin typeface="Telegraf"/>
              </a:rPr>
              <a:t> The total quantity of real output (real GDP)offered at different possible price levels in the short run.</a:t>
            </a:r>
          </a:p>
          <a:p>
            <a:pPr algn="ctr">
              <a:lnSpc>
                <a:spcPts val="6678"/>
              </a:lnSpc>
            </a:pPr>
          </a:p>
          <a:p>
            <a:pPr>
              <a:lnSpc>
                <a:spcPts val="5618"/>
              </a:lnSpc>
            </a:pPr>
            <a:r>
              <a:rPr lang="en-US" sz="2650">
                <a:solidFill>
                  <a:srgbClr val="000000"/>
                </a:solidFill>
                <a:latin typeface="Telegraf Bold"/>
              </a:rPr>
              <a:t>Long-Run Aggregate Supply: </a:t>
            </a:r>
            <a:r>
              <a:rPr lang="en-US" sz="2650">
                <a:solidFill>
                  <a:srgbClr val="000000"/>
                </a:solidFill>
                <a:latin typeface="Telegraf"/>
              </a:rPr>
              <a:t>Aggregate supply that is dependent upon the resources and technology in the economy, thus being independent of the price level. It is vertical at the level of potential output. It can only be increased by improvements in the quantity and/or quality of factors of production as well as improved technology.</a:t>
            </a:r>
          </a:p>
          <a:p>
            <a:pPr>
              <a:lnSpc>
                <a:spcPts val="6678"/>
              </a:lnSpc>
            </a:pPr>
          </a:p>
          <a:p>
            <a:pPr>
              <a:lnSpc>
                <a:spcPts val="4409"/>
              </a:lnSpc>
            </a:pPr>
          </a:p>
          <a:p>
            <a:pPr>
              <a:lnSpc>
                <a:spcPts val="4409"/>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73294" y="420235"/>
            <a:ext cx="1881015" cy="3396867"/>
          </a:xfrm>
          <a:prstGeom prst="rect">
            <a:avLst/>
          </a:prstGeom>
        </p:spPr>
      </p:pic>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Definition</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627445" y="6922760"/>
            <a:ext cx="3033111" cy="3033111"/>
          </a:xfrm>
          <a:prstGeom prst="rect">
            <a:avLst/>
          </a:prstGeom>
        </p:spPr>
      </p:pic>
      <p:sp>
        <p:nvSpPr>
          <p:cNvPr name="TextBox 3" id="3"/>
          <p:cNvSpPr txBox="true"/>
          <p:nvPr/>
        </p:nvSpPr>
        <p:spPr>
          <a:xfrm rot="0">
            <a:off x="1028700" y="3063062"/>
            <a:ext cx="16481874" cy="4300347"/>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Natural Rate of Unemployment (Full Employment) </a:t>
            </a:r>
          </a:p>
          <a:p>
            <a:pPr algn="ctr">
              <a:lnSpc>
                <a:spcPts val="5618"/>
              </a:lnSpc>
            </a:pPr>
            <a:r>
              <a:rPr lang="en-US" sz="2650">
                <a:solidFill>
                  <a:srgbClr val="000000"/>
                </a:solidFill>
                <a:latin typeface="Telegraf"/>
              </a:rPr>
              <a:t> The rate of unemployment that occurs when the economy is producing at its potential output or full employment level of output. </a:t>
            </a:r>
          </a:p>
          <a:p>
            <a:pPr>
              <a:lnSpc>
                <a:spcPts val="6678"/>
              </a:lnSpc>
            </a:pPr>
          </a:p>
          <a:p>
            <a:pPr>
              <a:lnSpc>
                <a:spcPts val="4409"/>
              </a:lnSpc>
            </a:pPr>
          </a:p>
          <a:p>
            <a:pPr>
              <a:lnSpc>
                <a:spcPts val="4409"/>
              </a:lnSpc>
            </a:pPr>
          </a:p>
        </p:txBody>
      </p:sp>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Definition</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3556570" y="2137225"/>
            <a:ext cx="9131230" cy="7628807"/>
          </a:xfrm>
          <a:prstGeom prst="rect">
            <a:avLst/>
          </a:prstGeom>
        </p:spPr>
      </p:pic>
      <p:grpSp>
        <p:nvGrpSpPr>
          <p:cNvPr name="Group 3" id="3"/>
          <p:cNvGrpSpPr/>
          <p:nvPr/>
        </p:nvGrpSpPr>
        <p:grpSpPr>
          <a:xfrm rot="0">
            <a:off x="1028700" y="224363"/>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Graph</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178252" y="5143500"/>
            <a:ext cx="4182770" cy="4114800"/>
          </a:xfrm>
          <a:prstGeom prst="rect">
            <a:avLst/>
          </a:prstGeom>
        </p:spPr>
      </p:pic>
      <p:sp>
        <p:nvSpPr>
          <p:cNvPr name="TextBox 3" id="3"/>
          <p:cNvSpPr txBox="true"/>
          <p:nvPr/>
        </p:nvSpPr>
        <p:spPr>
          <a:xfrm rot="0">
            <a:off x="1028700" y="2494499"/>
            <a:ext cx="16481874" cy="2042922"/>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Cost and Availability of Resources</a:t>
            </a:r>
          </a:p>
          <a:p>
            <a:pPr>
              <a:lnSpc>
                <a:spcPts val="4409"/>
              </a:lnSpc>
            </a:pPr>
          </a:p>
          <a:p>
            <a:pPr>
              <a:lnSpc>
                <a:spcPts val="4409"/>
              </a:lnSpc>
            </a:pPr>
          </a:p>
        </p:txBody>
      </p:sp>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SRAS Non-Price Determinants </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212237" y="5633070"/>
            <a:ext cx="4114800" cy="4114800"/>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602874" y="5633070"/>
            <a:ext cx="4114800" cy="4114800"/>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773502" y="5633070"/>
            <a:ext cx="3329247" cy="4114800"/>
          </a:xfrm>
          <a:prstGeom prst="rect">
            <a:avLst/>
          </a:prstGeom>
        </p:spPr>
      </p:pic>
      <p:sp>
        <p:nvSpPr>
          <p:cNvPr name="TextBox 5" id="5"/>
          <p:cNvSpPr txBox="true"/>
          <p:nvPr/>
        </p:nvSpPr>
        <p:spPr>
          <a:xfrm rot="0">
            <a:off x="1028700" y="2494499"/>
            <a:ext cx="16481874" cy="2042922"/>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Government Intervention</a:t>
            </a:r>
          </a:p>
          <a:p>
            <a:pPr>
              <a:lnSpc>
                <a:spcPts val="4409"/>
              </a:lnSpc>
            </a:pPr>
          </a:p>
          <a:p>
            <a:pPr>
              <a:lnSpc>
                <a:spcPts val="4409"/>
              </a:lnSpc>
            </a:pPr>
          </a:p>
        </p:txBody>
      </p:sp>
      <p:grpSp>
        <p:nvGrpSpPr>
          <p:cNvPr name="Group 6" id="6"/>
          <p:cNvGrpSpPr/>
          <p:nvPr/>
        </p:nvGrpSpPr>
        <p:grpSpPr>
          <a:xfrm rot="0">
            <a:off x="1028700" y="224363"/>
            <a:ext cx="16349422" cy="1608674"/>
            <a:chOff x="0" y="0"/>
            <a:chExt cx="21799229" cy="2144899"/>
          </a:xfrm>
        </p:grpSpPr>
        <p:sp>
          <p:nvSpPr>
            <p:cNvPr name="TextBox 7" id="7"/>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SRAS Non-Price Determinants </a:t>
              </a:r>
            </a:p>
          </p:txBody>
        </p:sp>
        <p:sp>
          <p:nvSpPr>
            <p:cNvPr name="TextBox 8" id="8"/>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9" id="9"/>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10" id="10"/>
          <p:cNvSpPr txBox="true"/>
          <p:nvPr/>
        </p:nvSpPr>
        <p:spPr>
          <a:xfrm rot="0">
            <a:off x="1235801" y="4521122"/>
            <a:ext cx="4392035" cy="618615"/>
          </a:xfrm>
          <a:prstGeom prst="rect">
            <a:avLst/>
          </a:prstGeom>
        </p:spPr>
        <p:txBody>
          <a:bodyPr anchor="t" rtlCol="false" tIns="0" lIns="0" bIns="0" rIns="0">
            <a:spAutoFit/>
          </a:bodyPr>
          <a:lstStyle/>
          <a:p>
            <a:pPr algn="ctr">
              <a:lnSpc>
                <a:spcPts val="5194"/>
              </a:lnSpc>
            </a:pPr>
            <a:r>
              <a:rPr lang="en-US" sz="2450">
                <a:solidFill>
                  <a:srgbClr val="1377EA"/>
                </a:solidFill>
                <a:latin typeface="Telegraf Bold"/>
              </a:rPr>
              <a:t>Subsidy</a:t>
            </a:r>
          </a:p>
        </p:txBody>
      </p:sp>
      <p:sp>
        <p:nvSpPr>
          <p:cNvPr name="TextBox 11" id="11"/>
          <p:cNvSpPr txBox="true"/>
          <p:nvPr/>
        </p:nvSpPr>
        <p:spPr>
          <a:xfrm rot="0">
            <a:off x="6935002" y="4480271"/>
            <a:ext cx="4392035" cy="618615"/>
          </a:xfrm>
          <a:prstGeom prst="rect">
            <a:avLst/>
          </a:prstGeom>
        </p:spPr>
        <p:txBody>
          <a:bodyPr anchor="t" rtlCol="false" tIns="0" lIns="0" bIns="0" rIns="0">
            <a:spAutoFit/>
          </a:bodyPr>
          <a:lstStyle/>
          <a:p>
            <a:pPr algn="ctr">
              <a:lnSpc>
                <a:spcPts val="5194"/>
              </a:lnSpc>
            </a:pPr>
            <a:r>
              <a:rPr lang="en-US" sz="2450">
                <a:solidFill>
                  <a:srgbClr val="1377EA"/>
                </a:solidFill>
                <a:latin typeface="Telegraf Bold"/>
              </a:rPr>
              <a:t>Taxes</a:t>
            </a:r>
          </a:p>
        </p:txBody>
      </p:sp>
      <p:sp>
        <p:nvSpPr>
          <p:cNvPr name="TextBox 12" id="12"/>
          <p:cNvSpPr txBox="true"/>
          <p:nvPr/>
        </p:nvSpPr>
        <p:spPr>
          <a:xfrm rot="0">
            <a:off x="12867265" y="4480271"/>
            <a:ext cx="4392035" cy="618615"/>
          </a:xfrm>
          <a:prstGeom prst="rect">
            <a:avLst/>
          </a:prstGeom>
        </p:spPr>
        <p:txBody>
          <a:bodyPr anchor="t" rtlCol="false" tIns="0" lIns="0" bIns="0" rIns="0">
            <a:spAutoFit/>
          </a:bodyPr>
          <a:lstStyle/>
          <a:p>
            <a:pPr algn="ctr">
              <a:lnSpc>
                <a:spcPts val="5194"/>
              </a:lnSpc>
            </a:pPr>
            <a:r>
              <a:rPr lang="en-US" sz="2450">
                <a:solidFill>
                  <a:srgbClr val="1377EA"/>
                </a:solidFill>
                <a:latin typeface="Telegraf Bold"/>
              </a:rPr>
              <a:t>Regulation</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349310" y="1490109"/>
            <a:ext cx="1658793" cy="1658793"/>
          </a:xfrm>
          <a:prstGeom prst="rect">
            <a:avLst/>
          </a:prstGeom>
        </p:spPr>
      </p:pic>
      <p:sp>
        <p:nvSpPr>
          <p:cNvPr name="TextBox 3" id="3"/>
          <p:cNvSpPr txBox="true"/>
          <p:nvPr/>
        </p:nvSpPr>
        <p:spPr>
          <a:xfrm rot="0">
            <a:off x="1028700" y="2494499"/>
            <a:ext cx="16481874" cy="2338197"/>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Supply Shocks</a:t>
            </a:r>
          </a:p>
          <a:p>
            <a:pPr algn="ctr">
              <a:lnSpc>
                <a:spcPts val="6678"/>
              </a:lnSpc>
            </a:pPr>
            <a:r>
              <a:rPr lang="en-US" sz="3150">
                <a:solidFill>
                  <a:srgbClr val="000000"/>
                </a:solidFill>
                <a:latin typeface="Telegraf"/>
              </a:rPr>
              <a:t>An event that drastically alters supply. Such as a natural disaster.</a:t>
            </a:r>
          </a:p>
          <a:p>
            <a:pPr>
              <a:lnSpc>
                <a:spcPts val="4409"/>
              </a:lnSpc>
            </a:pPr>
          </a:p>
        </p:txBody>
      </p:sp>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SRAS Non-Price Determinants </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83393" y="1490109"/>
            <a:ext cx="1658793" cy="1658793"/>
          </a:xfrm>
          <a:prstGeom prst="rect">
            <a:avLst/>
          </a:prstGeom>
        </p:spPr>
      </p:pic>
      <p:pic>
        <p:nvPicPr>
          <p:cNvPr name="Picture 8" id="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6786492" y="5290785"/>
            <a:ext cx="4833838" cy="4996215"/>
          </a:xfrm>
          <a:prstGeom prst="rect">
            <a:avLst/>
          </a:prstGeom>
        </p:spPr>
      </p:pic>
      <p:sp>
        <p:nvSpPr>
          <p:cNvPr name="TextBox 9" id="9"/>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920914" y="6706244"/>
            <a:ext cx="2628523" cy="2552056"/>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2185792" y="6634946"/>
            <a:ext cx="2459394" cy="2623354"/>
          </a:xfrm>
          <a:prstGeom prst="rect">
            <a:avLst/>
          </a:prstGeom>
        </p:spPr>
      </p:pic>
      <p:sp>
        <p:nvSpPr>
          <p:cNvPr name="TextBox 4" id="4"/>
          <p:cNvSpPr txBox="true"/>
          <p:nvPr/>
        </p:nvSpPr>
        <p:spPr>
          <a:xfrm rot="0">
            <a:off x="1194017" y="5292260"/>
            <a:ext cx="16481874" cy="2890647"/>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Neo-Classical vs Keynesian</a:t>
            </a:r>
          </a:p>
          <a:p>
            <a:pPr>
              <a:lnSpc>
                <a:spcPts val="6678"/>
              </a:lnSpc>
            </a:pPr>
          </a:p>
          <a:p>
            <a:pPr>
              <a:lnSpc>
                <a:spcPts val="4409"/>
              </a:lnSpc>
            </a:pPr>
          </a:p>
          <a:p>
            <a:pPr>
              <a:lnSpc>
                <a:spcPts val="4409"/>
              </a:lnSpc>
            </a:pPr>
          </a:p>
        </p:txBody>
      </p:sp>
      <p:grpSp>
        <p:nvGrpSpPr>
          <p:cNvPr name="Group 5" id="5"/>
          <p:cNvGrpSpPr/>
          <p:nvPr/>
        </p:nvGrpSpPr>
        <p:grpSpPr>
          <a:xfrm rot="0">
            <a:off x="1260243" y="3264143"/>
            <a:ext cx="16349422" cy="1608674"/>
            <a:chOff x="0" y="0"/>
            <a:chExt cx="21799229" cy="2144899"/>
          </a:xfrm>
        </p:grpSpPr>
        <p:sp>
          <p:nvSpPr>
            <p:cNvPr name="TextBox 6" id="6"/>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Alternative SRAS Views</a:t>
              </a:r>
            </a:p>
          </p:txBody>
        </p:sp>
        <p:sp>
          <p:nvSpPr>
            <p:cNvPr name="TextBox 7" id="7"/>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558118" y="5993130"/>
            <a:ext cx="7171765" cy="4114800"/>
          </a:xfrm>
          <a:prstGeom prst="rect">
            <a:avLst/>
          </a:prstGeom>
        </p:spPr>
      </p:pic>
      <p:grpSp>
        <p:nvGrpSpPr>
          <p:cNvPr name="Group 3" id="3"/>
          <p:cNvGrpSpPr/>
          <p:nvPr/>
        </p:nvGrpSpPr>
        <p:grpSpPr>
          <a:xfrm rot="0">
            <a:off x="1692963" y="3206761"/>
            <a:ext cx="14902073" cy="2186524"/>
            <a:chOff x="0" y="0"/>
            <a:chExt cx="19869431" cy="2915365"/>
          </a:xfrm>
        </p:grpSpPr>
        <p:sp>
          <p:nvSpPr>
            <p:cNvPr name="TextBox 4" id="4"/>
            <p:cNvSpPr txBox="true"/>
            <p:nvPr/>
          </p:nvSpPr>
          <p:spPr>
            <a:xfrm rot="0">
              <a:off x="0" y="257175"/>
              <a:ext cx="19869431" cy="1973791"/>
            </a:xfrm>
            <a:prstGeom prst="rect">
              <a:avLst/>
            </a:prstGeom>
          </p:spPr>
          <p:txBody>
            <a:bodyPr anchor="t" rtlCol="false" tIns="0" lIns="0" bIns="0" rIns="0">
              <a:spAutoFit/>
            </a:bodyPr>
            <a:lstStyle/>
            <a:p>
              <a:pPr algn="ctr">
                <a:lnSpc>
                  <a:spcPts val="10449"/>
                </a:lnSpc>
              </a:pPr>
              <a:r>
                <a:rPr lang="en-US" sz="10999" spc="-549">
                  <a:solidFill>
                    <a:srgbClr val="000000"/>
                  </a:solidFill>
                  <a:latin typeface="League Spartan"/>
                </a:rPr>
                <a:t>Aggregate Demand</a:t>
              </a:r>
            </a:p>
          </p:txBody>
        </p:sp>
        <p:sp>
          <p:nvSpPr>
            <p:cNvPr name="TextBox 5" id="5"/>
            <p:cNvSpPr txBox="true"/>
            <p:nvPr/>
          </p:nvSpPr>
          <p:spPr>
            <a:xfrm rot="0">
              <a:off x="0" y="2427685"/>
              <a:ext cx="19869431" cy="487680"/>
            </a:xfrm>
            <a:prstGeom prst="rect">
              <a:avLst/>
            </a:prstGeom>
          </p:spPr>
          <p:txBody>
            <a:bodyPr anchor="t" rtlCol="false" tIns="0" lIns="0" bIns="0" rIns="0">
              <a:spAutoFit/>
            </a:bodyPr>
            <a:lstStyle/>
            <a:p>
              <a:pPr algn="ctr">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a:hlinkClick r:id="rId4" tooltip="https://www.youtube.com/watch?v=scN-1B6plos&amp;ab_channel=KhanAcademy"/>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263638" y="2160755"/>
            <a:ext cx="7760725" cy="5461610"/>
          </a:xfrm>
          <a:prstGeom prst="rect">
            <a:avLst/>
          </a:prstGeom>
        </p:spPr>
      </p:pic>
      <p:sp>
        <p:nvSpPr>
          <p:cNvPr name="TextBox 3" id="3"/>
          <p:cNvSpPr txBox="true"/>
          <p:nvPr/>
        </p:nvSpPr>
        <p:spPr>
          <a:xfrm rot="0">
            <a:off x="723560" y="3873565"/>
            <a:ext cx="17078107" cy="373350"/>
          </a:xfrm>
          <a:prstGeom prst="rect">
            <a:avLst/>
          </a:prstGeom>
        </p:spPr>
        <p:txBody>
          <a:bodyPr anchor="t" rtlCol="false" tIns="0" lIns="0" bIns="0" rIns="0">
            <a:spAutoFit/>
          </a:bodyPr>
          <a:lstStyle/>
          <a:p>
            <a:pPr algn="l">
              <a:lnSpc>
                <a:spcPts val="3022"/>
              </a:lnSpc>
            </a:pPr>
          </a:p>
        </p:txBody>
      </p:sp>
      <p:sp>
        <p:nvSpPr>
          <p:cNvPr name="TextBox 4" id="4"/>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5002629" y="4676697"/>
            <a:ext cx="6649169" cy="5834320"/>
          </a:xfrm>
          <a:prstGeom prst="rect">
            <a:avLst/>
          </a:prstGeom>
        </p:spPr>
      </p:pic>
      <p:grpSp>
        <p:nvGrpSpPr>
          <p:cNvPr name="Group 3" id="3"/>
          <p:cNvGrpSpPr/>
          <p:nvPr/>
        </p:nvGrpSpPr>
        <p:grpSpPr>
          <a:xfrm rot="0">
            <a:off x="1028700" y="224363"/>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New ("Neo") Classical</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962474" y="1801951"/>
            <a:ext cx="16481874" cy="3165473"/>
          </a:xfrm>
          <a:prstGeom prst="rect">
            <a:avLst/>
          </a:prstGeom>
        </p:spPr>
        <p:txBody>
          <a:bodyPr anchor="t" rtlCol="false" tIns="0" lIns="0" bIns="0" rIns="0">
            <a:spAutoFit/>
          </a:bodyPr>
          <a:lstStyle/>
          <a:p>
            <a:pPr marL="507369" indent="-253685" lvl="1">
              <a:lnSpc>
                <a:spcPts val="4982"/>
              </a:lnSpc>
              <a:buFont typeface="Arial"/>
              <a:buChar char="•"/>
            </a:pPr>
            <a:r>
              <a:rPr lang="en-US" sz="2350">
                <a:solidFill>
                  <a:srgbClr val="000000"/>
                </a:solidFill>
                <a:latin typeface="Telegraf"/>
              </a:rPr>
              <a:t>Founded in 1970s</a:t>
            </a:r>
          </a:p>
          <a:p>
            <a:pPr marL="507369" indent="-253685" lvl="1">
              <a:lnSpc>
                <a:spcPts val="4982"/>
              </a:lnSpc>
              <a:buFont typeface="Arial"/>
              <a:buChar char="•"/>
            </a:pPr>
            <a:r>
              <a:rPr lang="en-US" sz="2350">
                <a:solidFill>
                  <a:srgbClr val="000000"/>
                </a:solidFill>
                <a:latin typeface="Telegraf"/>
              </a:rPr>
              <a:t>General Equilibrium Approach</a:t>
            </a:r>
          </a:p>
          <a:p>
            <a:pPr marL="507369" indent="-253685" lvl="1">
              <a:lnSpc>
                <a:spcPts val="4982"/>
              </a:lnSpc>
              <a:buFont typeface="Arial"/>
              <a:buChar char="•"/>
            </a:pPr>
            <a:r>
              <a:rPr lang="en-US" sz="2350">
                <a:solidFill>
                  <a:srgbClr val="000000"/>
                </a:solidFill>
                <a:latin typeface="Telegraf"/>
              </a:rPr>
              <a:t>Assumes prices are flexible in the long-run. Didn't do well at prediction as prices and wages tended to be "sticky"</a:t>
            </a:r>
          </a:p>
          <a:p>
            <a:pPr marL="507369" indent="-253685" lvl="1">
              <a:lnSpc>
                <a:spcPts val="4982"/>
              </a:lnSpc>
              <a:buFont typeface="Arial"/>
              <a:buChar char="•"/>
            </a:pPr>
            <a:r>
              <a:rPr lang="en-US" sz="2350">
                <a:solidFill>
                  <a:srgbClr val="000000"/>
                </a:solidFill>
                <a:latin typeface="Telegraf"/>
              </a:rPr>
              <a:t>Enforces the idea that the market will fix itself and return to equilibrium (Full Employment).</a:t>
            </a:r>
          </a:p>
          <a:p>
            <a:pPr>
              <a:lnSpc>
                <a:spcPts val="5618"/>
              </a:lnSpc>
            </a:pP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5212103" y="4289236"/>
            <a:ext cx="7289836" cy="5818694"/>
          </a:xfrm>
          <a:prstGeom prst="rect">
            <a:avLst/>
          </a:prstGeom>
        </p:spPr>
      </p:pic>
      <p:sp>
        <p:nvSpPr>
          <p:cNvPr name="TextBox 3" id="3"/>
          <p:cNvSpPr txBox="true"/>
          <p:nvPr/>
        </p:nvSpPr>
        <p:spPr>
          <a:xfrm rot="0">
            <a:off x="1028700" y="4231132"/>
            <a:ext cx="16481874" cy="794004"/>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Graph (3 Sections)</a:t>
            </a:r>
          </a:p>
        </p:txBody>
      </p:sp>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Keynesian Model</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8" id="8"/>
          <p:cNvSpPr txBox="true"/>
          <p:nvPr/>
        </p:nvSpPr>
        <p:spPr>
          <a:xfrm rot="0">
            <a:off x="962474" y="1305788"/>
            <a:ext cx="16481874" cy="3106799"/>
          </a:xfrm>
          <a:prstGeom prst="rect">
            <a:avLst/>
          </a:prstGeom>
        </p:spPr>
        <p:txBody>
          <a:bodyPr anchor="t" rtlCol="false" tIns="0" lIns="0" bIns="0" rIns="0">
            <a:spAutoFit/>
          </a:bodyPr>
          <a:lstStyle/>
          <a:p>
            <a:pPr marL="507369" indent="-253685" lvl="1">
              <a:lnSpc>
                <a:spcPts val="4982"/>
              </a:lnSpc>
              <a:buFont typeface="Arial"/>
              <a:buChar char="•"/>
            </a:pPr>
            <a:r>
              <a:rPr lang="en-US" sz="2350">
                <a:solidFill>
                  <a:srgbClr val="000000"/>
                </a:solidFill>
                <a:latin typeface="Telegraf"/>
              </a:rPr>
              <a:t>Founded by John Maynard Keynes</a:t>
            </a:r>
          </a:p>
          <a:p>
            <a:pPr marL="507369" indent="-253685" lvl="1">
              <a:lnSpc>
                <a:spcPts val="4982"/>
              </a:lnSpc>
              <a:buFont typeface="Arial"/>
              <a:buChar char="•"/>
            </a:pPr>
            <a:r>
              <a:rPr lang="en-US" sz="2350">
                <a:solidFill>
                  <a:srgbClr val="000000"/>
                </a:solidFill>
                <a:latin typeface="Telegraf"/>
              </a:rPr>
              <a:t>Founded this model when Neo-Classical Models were not fixing The Great Depression. </a:t>
            </a:r>
          </a:p>
          <a:p>
            <a:pPr marL="507369" indent="-253685" lvl="1">
              <a:lnSpc>
                <a:spcPts val="4982"/>
              </a:lnSpc>
              <a:buFont typeface="Arial"/>
              <a:buChar char="•"/>
            </a:pPr>
            <a:r>
              <a:rPr lang="en-US" sz="2350">
                <a:solidFill>
                  <a:srgbClr val="000000"/>
                </a:solidFill>
                <a:latin typeface="Telegraf"/>
              </a:rPr>
              <a:t>States that wages are "sticky" meaning they are slow to change due to labor laws, contracts, salaries, etc. </a:t>
            </a:r>
          </a:p>
          <a:p>
            <a:pPr marL="507369" indent="-253685" lvl="1">
              <a:lnSpc>
                <a:spcPts val="4982"/>
              </a:lnSpc>
              <a:buFont typeface="Arial"/>
              <a:buChar char="•"/>
            </a:pPr>
            <a:r>
              <a:rPr lang="en-US" sz="2350">
                <a:solidFill>
                  <a:srgbClr val="000000"/>
                </a:solidFill>
                <a:latin typeface="Telegraf"/>
              </a:rPr>
              <a:t>Argues the economy gets stuck in a short-run position. (Only one Aggregate Supply Curve)</a:t>
            </a:r>
          </a:p>
          <a:p>
            <a:pPr>
              <a:lnSpc>
                <a:spcPts val="4982"/>
              </a:lnSpc>
            </a:pP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9473302" y="1833037"/>
            <a:ext cx="8814698" cy="7035829"/>
          </a:xfrm>
          <a:prstGeom prst="rect">
            <a:avLst/>
          </a:prstGeom>
        </p:spPr>
      </p:pic>
      <p:sp>
        <p:nvSpPr>
          <p:cNvPr name="TextBox 3" id="3"/>
          <p:cNvSpPr txBox="true"/>
          <p:nvPr/>
        </p:nvSpPr>
        <p:spPr>
          <a:xfrm rot="0">
            <a:off x="0" y="1899308"/>
            <a:ext cx="10499469" cy="6231255"/>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Graph (3 Sections)</a:t>
            </a:r>
          </a:p>
          <a:p>
            <a:pPr algn="ctr">
              <a:lnSpc>
                <a:spcPts val="6678"/>
              </a:lnSpc>
            </a:pPr>
            <a:r>
              <a:rPr lang="en-US" sz="3150">
                <a:solidFill>
                  <a:srgbClr val="000000"/>
                </a:solidFill>
                <a:latin typeface="Telegraf Bold"/>
              </a:rPr>
              <a:t>Capacity: </a:t>
            </a:r>
            <a:r>
              <a:rPr lang="en-US" sz="3150">
                <a:solidFill>
                  <a:srgbClr val="000000"/>
                </a:solidFill>
                <a:latin typeface="Telegraf"/>
              </a:rPr>
              <a:t>Maximum Level of output possible</a:t>
            </a:r>
          </a:p>
          <a:p>
            <a:pPr marL="615317" indent="-307658" lvl="1">
              <a:lnSpc>
                <a:spcPts val="6042"/>
              </a:lnSpc>
              <a:buFont typeface="Arial"/>
              <a:buChar char="•"/>
            </a:pPr>
            <a:r>
              <a:rPr lang="en-US" sz="2850">
                <a:solidFill>
                  <a:srgbClr val="000000"/>
                </a:solidFill>
                <a:latin typeface="Telegraf Bold"/>
              </a:rPr>
              <a:t>Horizontal Section - </a:t>
            </a:r>
            <a:r>
              <a:rPr lang="en-US" sz="2850">
                <a:solidFill>
                  <a:srgbClr val="000000"/>
                </a:solidFill>
                <a:latin typeface="Telegraf"/>
              </a:rPr>
              <a:t>A fair amount of spare capacity. Room to increase rGDP.</a:t>
            </a:r>
          </a:p>
          <a:p>
            <a:pPr marL="615317" indent="-307658" lvl="1">
              <a:lnSpc>
                <a:spcPts val="6042"/>
              </a:lnSpc>
              <a:buFont typeface="Arial"/>
              <a:buChar char="•"/>
            </a:pPr>
            <a:r>
              <a:rPr lang="en-US" sz="2850">
                <a:solidFill>
                  <a:srgbClr val="000000"/>
                </a:solidFill>
                <a:latin typeface="Telegraf Bold"/>
              </a:rPr>
              <a:t>Upward Sloping Section - </a:t>
            </a:r>
            <a:r>
              <a:rPr lang="en-US" sz="2850">
                <a:solidFill>
                  <a:srgbClr val="000000"/>
                </a:solidFill>
                <a:latin typeface="Telegraf"/>
              </a:rPr>
              <a:t>Still some spare capacity yet competition for scarce resources begin. </a:t>
            </a:r>
          </a:p>
          <a:p>
            <a:pPr marL="615317" indent="-307658" lvl="1">
              <a:lnSpc>
                <a:spcPts val="6042"/>
              </a:lnSpc>
              <a:buFont typeface="Arial"/>
              <a:buChar char="•"/>
            </a:pPr>
            <a:r>
              <a:rPr lang="en-US" sz="2850">
                <a:solidFill>
                  <a:srgbClr val="000000"/>
                </a:solidFill>
                <a:latin typeface="Telegraf Bold"/>
              </a:rPr>
              <a:t>Vertical Section - </a:t>
            </a:r>
            <a:r>
              <a:rPr lang="en-US" sz="2850">
                <a:solidFill>
                  <a:srgbClr val="000000"/>
                </a:solidFill>
                <a:latin typeface="Telegraf"/>
              </a:rPr>
              <a:t>Little/no spare capacity. Full Employment reached. </a:t>
            </a:r>
          </a:p>
        </p:txBody>
      </p:sp>
      <p:grpSp>
        <p:nvGrpSpPr>
          <p:cNvPr name="Group 4" id="4"/>
          <p:cNvGrpSpPr/>
          <p:nvPr/>
        </p:nvGrpSpPr>
        <p:grpSpPr>
          <a:xfrm rot="0">
            <a:off x="1298591"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Keynesian Model</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896248" y="2169497"/>
            <a:ext cx="16481874" cy="4041773"/>
          </a:xfrm>
          <a:prstGeom prst="rect">
            <a:avLst/>
          </a:prstGeom>
        </p:spPr>
        <p:txBody>
          <a:bodyPr anchor="t" rtlCol="false" tIns="0" lIns="0" bIns="0" rIns="0">
            <a:spAutoFit/>
          </a:bodyPr>
          <a:lstStyle/>
          <a:p>
            <a:pPr algn="ctr">
              <a:lnSpc>
                <a:spcPts val="5194"/>
              </a:lnSpc>
            </a:pPr>
            <a:r>
              <a:rPr lang="en-US" sz="2450">
                <a:solidFill>
                  <a:srgbClr val="000000"/>
                </a:solidFill>
                <a:latin typeface="Telegraf"/>
              </a:rPr>
              <a:t>Similar to PPC Shifters</a:t>
            </a:r>
          </a:p>
          <a:p>
            <a:pPr marL="550548" indent="-275274" lvl="1">
              <a:lnSpc>
                <a:spcPts val="5406"/>
              </a:lnSpc>
              <a:buFont typeface="Arial"/>
              <a:buChar char="•"/>
            </a:pPr>
            <a:r>
              <a:rPr lang="en-US" sz="2550">
                <a:solidFill>
                  <a:srgbClr val="000000"/>
                </a:solidFill>
                <a:latin typeface="Telegraf Bold"/>
              </a:rPr>
              <a:t>Change in Quality or Quantities of Factors of Production</a:t>
            </a:r>
          </a:p>
          <a:p>
            <a:pPr marL="550548" indent="-275274" lvl="1">
              <a:lnSpc>
                <a:spcPts val="5406"/>
              </a:lnSpc>
              <a:buFont typeface="Arial"/>
              <a:buChar char="•"/>
            </a:pPr>
            <a:r>
              <a:rPr lang="en-US" sz="2550">
                <a:solidFill>
                  <a:srgbClr val="000000"/>
                </a:solidFill>
                <a:latin typeface="Telegraf Bold"/>
              </a:rPr>
              <a:t>Technological Improvements</a:t>
            </a:r>
          </a:p>
          <a:p>
            <a:pPr marL="550548" indent="-275274" lvl="1">
              <a:lnSpc>
                <a:spcPts val="5406"/>
              </a:lnSpc>
              <a:buFont typeface="Arial"/>
              <a:buChar char="•"/>
            </a:pPr>
            <a:r>
              <a:rPr lang="en-US" sz="2550">
                <a:solidFill>
                  <a:srgbClr val="000000"/>
                </a:solidFill>
                <a:latin typeface="Telegraf Bold"/>
              </a:rPr>
              <a:t>Increase in Efficiency</a:t>
            </a:r>
          </a:p>
          <a:p>
            <a:pPr marL="550548" indent="-275274" lvl="1">
              <a:lnSpc>
                <a:spcPts val="5406"/>
              </a:lnSpc>
              <a:buFont typeface="Arial"/>
              <a:buChar char="•"/>
            </a:pPr>
            <a:r>
              <a:rPr lang="en-US" sz="2550">
                <a:solidFill>
                  <a:srgbClr val="000000"/>
                </a:solidFill>
                <a:latin typeface="Telegraf Bold"/>
              </a:rPr>
              <a:t>Changes in Institutions</a:t>
            </a:r>
          </a:p>
          <a:p>
            <a:pPr>
              <a:lnSpc>
                <a:spcPts val="5406"/>
              </a:lnSpc>
            </a:pPr>
          </a:p>
        </p:txBody>
      </p:sp>
      <p:pic>
        <p:nvPicPr>
          <p:cNvPr name="Picture 3" id="3"/>
          <p:cNvPicPr>
            <a:picLocks noChangeAspect="true"/>
          </p:cNvPicPr>
          <p:nvPr/>
        </p:nvPicPr>
        <p:blipFill>
          <a:blip r:embed="rId2"/>
          <a:srcRect l="0" t="0" r="0" b="0"/>
          <a:stretch>
            <a:fillRect/>
          </a:stretch>
        </p:blipFill>
        <p:spPr>
          <a:xfrm flipH="false" flipV="false" rot="0">
            <a:off x="5371939" y="4518717"/>
            <a:ext cx="6318119" cy="5768283"/>
          </a:xfrm>
          <a:prstGeom prst="rect">
            <a:avLst/>
          </a:prstGeom>
        </p:spPr>
      </p:pic>
      <p:pic>
        <p:nvPicPr>
          <p:cNvPr name="Picture 4" id="4"/>
          <p:cNvPicPr>
            <a:picLocks noChangeAspect="true"/>
          </p:cNvPicPr>
          <p:nvPr/>
        </p:nvPicPr>
        <p:blipFill>
          <a:blip r:embed="rId3"/>
          <a:srcRect l="0" t="0" r="0" b="0"/>
          <a:stretch>
            <a:fillRect/>
          </a:stretch>
        </p:blipFill>
        <p:spPr>
          <a:xfrm flipH="false" flipV="false" rot="0">
            <a:off x="10801944" y="4729525"/>
            <a:ext cx="6576178" cy="5557475"/>
          </a:xfrm>
          <a:prstGeom prst="rect">
            <a:avLst/>
          </a:prstGeom>
        </p:spPr>
      </p:pic>
      <p:grpSp>
        <p:nvGrpSpPr>
          <p:cNvPr name="Group 5" id="5"/>
          <p:cNvGrpSpPr/>
          <p:nvPr/>
        </p:nvGrpSpPr>
        <p:grpSpPr>
          <a:xfrm rot="0">
            <a:off x="1028700" y="344207"/>
            <a:ext cx="16349422" cy="2559776"/>
            <a:chOff x="0" y="0"/>
            <a:chExt cx="21799229" cy="3413035"/>
          </a:xfrm>
        </p:grpSpPr>
        <p:sp>
          <p:nvSpPr>
            <p:cNvPr name="TextBox 6" id="6"/>
            <p:cNvSpPr txBox="true"/>
            <p:nvPr/>
          </p:nvSpPr>
          <p:spPr>
            <a:xfrm rot="0">
              <a:off x="0" y="-161925"/>
              <a:ext cx="21799229" cy="2890561"/>
            </a:xfrm>
            <a:prstGeom prst="rect">
              <a:avLst/>
            </a:prstGeom>
          </p:spPr>
          <p:txBody>
            <a:bodyPr anchor="t" rtlCol="false" tIns="0" lIns="0" bIns="0" rIns="0">
              <a:spAutoFit/>
            </a:bodyPr>
            <a:lstStyle/>
            <a:p>
              <a:pPr algn="ctr">
                <a:lnSpc>
                  <a:spcPts val="8906"/>
                </a:lnSpc>
              </a:pPr>
              <a:r>
                <a:rPr lang="en-US" sz="6100" spc="-305">
                  <a:solidFill>
                    <a:srgbClr val="000000"/>
                  </a:solidFill>
                  <a:latin typeface="League Spartan"/>
                </a:rPr>
                <a:t>Long Run Aggregate Supply (LRAS) </a:t>
              </a:r>
            </a:p>
            <a:p>
              <a:pPr algn="ctr">
                <a:lnSpc>
                  <a:spcPts val="8906"/>
                </a:lnSpc>
              </a:pPr>
              <a:r>
                <a:rPr lang="en-US" sz="6100" spc="-305">
                  <a:solidFill>
                    <a:srgbClr val="000000"/>
                  </a:solidFill>
                  <a:latin typeface="League Spartan"/>
                </a:rPr>
                <a:t>Shifters</a:t>
              </a:r>
            </a:p>
          </p:txBody>
        </p:sp>
        <p:sp>
          <p:nvSpPr>
            <p:cNvPr name="TextBox 7" id="7"/>
            <p:cNvSpPr txBox="true"/>
            <p:nvPr/>
          </p:nvSpPr>
          <p:spPr>
            <a:xfrm rot="0">
              <a:off x="0" y="2925355"/>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692963" y="2706698"/>
            <a:ext cx="14902073" cy="3186650"/>
            <a:chOff x="0" y="0"/>
            <a:chExt cx="19869431" cy="4248866"/>
          </a:xfrm>
        </p:grpSpPr>
        <p:sp>
          <p:nvSpPr>
            <p:cNvPr name="TextBox 3" id="3"/>
            <p:cNvSpPr txBox="true"/>
            <p:nvPr/>
          </p:nvSpPr>
          <p:spPr>
            <a:xfrm rot="0">
              <a:off x="0" y="238125"/>
              <a:ext cx="19869431" cy="3326342"/>
            </a:xfrm>
            <a:prstGeom prst="rect">
              <a:avLst/>
            </a:prstGeom>
          </p:spPr>
          <p:txBody>
            <a:bodyPr anchor="t" rtlCol="false" tIns="0" lIns="0" bIns="0" rIns="0">
              <a:spAutoFit/>
            </a:bodyPr>
            <a:lstStyle/>
            <a:p>
              <a:pPr algn="ctr">
                <a:lnSpc>
                  <a:spcPts val="9310"/>
                </a:lnSpc>
              </a:pPr>
              <a:r>
                <a:rPr lang="en-US" sz="9800" spc="-490">
                  <a:solidFill>
                    <a:srgbClr val="000000"/>
                  </a:solidFill>
                  <a:latin typeface="League Spartan"/>
                </a:rPr>
                <a:t>Macroeconomic Equilibrium</a:t>
              </a:r>
            </a:p>
          </p:txBody>
        </p:sp>
        <p:sp>
          <p:nvSpPr>
            <p:cNvPr name="TextBox 4" id="4"/>
            <p:cNvSpPr txBox="true"/>
            <p:nvPr/>
          </p:nvSpPr>
          <p:spPr>
            <a:xfrm rot="0">
              <a:off x="0" y="3761186"/>
              <a:ext cx="19869431" cy="487680"/>
            </a:xfrm>
            <a:prstGeom prst="rect">
              <a:avLst/>
            </a:prstGeom>
          </p:spPr>
          <p:txBody>
            <a:bodyPr anchor="t" rtlCol="false" tIns="0" lIns="0" bIns="0" rIns="0">
              <a:spAutoFit/>
            </a:bodyPr>
            <a:lstStyle/>
            <a:p>
              <a:pPr algn="ctr">
                <a:lnSpc>
                  <a:spcPts val="3022"/>
                </a:lnSpc>
              </a:pPr>
            </a:p>
          </p:txBody>
        </p:sp>
      </p:grpSp>
      <p:sp>
        <p:nvSpPr>
          <p:cNvPr name="TextBox 5" id="5"/>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5012012" y="3172677"/>
            <a:ext cx="7246358" cy="6633844"/>
          </a:xfrm>
          <a:prstGeom prst="rect">
            <a:avLst/>
          </a:prstGeom>
        </p:spPr>
      </p:pic>
      <p:grpSp>
        <p:nvGrpSpPr>
          <p:cNvPr name="Group 3" id="3"/>
          <p:cNvGrpSpPr/>
          <p:nvPr/>
        </p:nvGrpSpPr>
        <p:grpSpPr>
          <a:xfrm rot="0">
            <a:off x="909878" y="1564003"/>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Short Run Equilibrium</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390324" y="5682686"/>
            <a:ext cx="5758626" cy="4114800"/>
          </a:xfrm>
          <a:prstGeom prst="rect">
            <a:avLst/>
          </a:prstGeom>
        </p:spPr>
      </p:pic>
      <p:grpSp>
        <p:nvGrpSpPr>
          <p:cNvPr name="Group 3" id="3"/>
          <p:cNvGrpSpPr/>
          <p:nvPr/>
        </p:nvGrpSpPr>
        <p:grpSpPr>
          <a:xfrm rot="0">
            <a:off x="969289" y="1431693"/>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Review AD Shifters Discussion</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1028700" y="3018286"/>
            <a:ext cx="16481874" cy="724280"/>
          </a:xfrm>
          <a:prstGeom prst="rect">
            <a:avLst/>
          </a:prstGeom>
        </p:spPr>
        <p:txBody>
          <a:bodyPr anchor="t" rtlCol="false" tIns="0" lIns="0" bIns="0" rIns="0">
            <a:spAutoFit/>
          </a:bodyPr>
          <a:lstStyle/>
          <a:p>
            <a:pPr algn="ctr">
              <a:lnSpc>
                <a:spcPts val="6042"/>
              </a:lnSpc>
            </a:pPr>
            <a:r>
              <a:rPr lang="en-US" sz="2850">
                <a:solidFill>
                  <a:srgbClr val="000000"/>
                </a:solidFill>
                <a:latin typeface="Telegraf"/>
              </a:rPr>
              <a:t>Discuss with a partner the non-price determinants (Shifters) of Aggregate Demand.</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4611165" y="3834260"/>
            <a:ext cx="7896174" cy="6605663"/>
          </a:xfrm>
          <a:prstGeom prst="rect">
            <a:avLst/>
          </a:prstGeom>
        </p:spPr>
      </p:pic>
      <p:grpSp>
        <p:nvGrpSpPr>
          <p:cNvPr name="Group 3" id="3"/>
          <p:cNvGrpSpPr/>
          <p:nvPr/>
        </p:nvGrpSpPr>
        <p:grpSpPr>
          <a:xfrm rot="0">
            <a:off x="969289" y="466985"/>
            <a:ext cx="16349422" cy="3008850"/>
            <a:chOff x="0" y="0"/>
            <a:chExt cx="21799229" cy="4011800"/>
          </a:xfrm>
        </p:grpSpPr>
        <p:sp>
          <p:nvSpPr>
            <p:cNvPr name="TextBox 4" id="4"/>
            <p:cNvSpPr txBox="true"/>
            <p:nvPr/>
          </p:nvSpPr>
          <p:spPr>
            <a:xfrm rot="0">
              <a:off x="0" y="171450"/>
              <a:ext cx="21799229" cy="3155951"/>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AD Shifts</a:t>
              </a:r>
            </a:p>
            <a:p>
              <a:pPr algn="ctr">
                <a:lnSpc>
                  <a:spcPts val="6839"/>
                </a:lnSpc>
              </a:pPr>
            </a:p>
            <a:p>
              <a:pPr algn="ctr">
                <a:lnSpc>
                  <a:spcPts val="4560"/>
                </a:lnSpc>
              </a:pPr>
              <a:r>
                <a:rPr lang="en-US" sz="4800" spc="-240">
                  <a:solidFill>
                    <a:srgbClr val="000000"/>
                  </a:solidFill>
                  <a:latin typeface="League Spartan"/>
                </a:rPr>
                <a:t>Recessionary/Deflationary Gap</a:t>
              </a:r>
            </a:p>
          </p:txBody>
        </p:sp>
        <p:sp>
          <p:nvSpPr>
            <p:cNvPr name="TextBox 5" id="5"/>
            <p:cNvSpPr txBox="true"/>
            <p:nvPr/>
          </p:nvSpPr>
          <p:spPr>
            <a:xfrm rot="0">
              <a:off x="0" y="3524120"/>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1028700" y="3075436"/>
            <a:ext cx="16481874" cy="1279523"/>
          </a:xfrm>
          <a:prstGeom prst="rect">
            <a:avLst/>
          </a:prstGeom>
        </p:spPr>
        <p:txBody>
          <a:bodyPr anchor="t" rtlCol="false" tIns="0" lIns="0" bIns="0" rIns="0">
            <a:spAutoFit/>
          </a:bodyPr>
          <a:lstStyle/>
          <a:p>
            <a:pPr algn="ctr">
              <a:lnSpc>
                <a:spcPts val="4982"/>
              </a:lnSpc>
            </a:pPr>
            <a:r>
              <a:rPr lang="en-US" sz="2350">
                <a:solidFill>
                  <a:srgbClr val="000000"/>
                </a:solidFill>
                <a:latin typeface="Telegraf"/>
              </a:rPr>
              <a:t>When the equilibrium level of real outputis less than potential output as a result of adecrease in AD.</a:t>
            </a:r>
          </a:p>
          <a:p>
            <a:pPr>
              <a:lnSpc>
                <a:spcPts val="5618"/>
              </a:lnSpc>
            </a:pP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4801877" y="3942350"/>
            <a:ext cx="8037249" cy="6344650"/>
          </a:xfrm>
          <a:prstGeom prst="rect">
            <a:avLst/>
          </a:prstGeom>
        </p:spPr>
      </p:pic>
      <p:grpSp>
        <p:nvGrpSpPr>
          <p:cNvPr name="Group 3" id="3"/>
          <p:cNvGrpSpPr/>
          <p:nvPr/>
        </p:nvGrpSpPr>
        <p:grpSpPr>
          <a:xfrm rot="0">
            <a:off x="969289" y="273802"/>
            <a:ext cx="16349422" cy="2865974"/>
            <a:chOff x="0" y="0"/>
            <a:chExt cx="21799229" cy="3821299"/>
          </a:xfrm>
        </p:grpSpPr>
        <p:sp>
          <p:nvSpPr>
            <p:cNvPr name="TextBox 4" id="4"/>
            <p:cNvSpPr txBox="true"/>
            <p:nvPr/>
          </p:nvSpPr>
          <p:spPr>
            <a:xfrm rot="0">
              <a:off x="0" y="171450"/>
              <a:ext cx="21799229" cy="29654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AD Shifts</a:t>
              </a:r>
            </a:p>
            <a:p>
              <a:pPr algn="ctr">
                <a:lnSpc>
                  <a:spcPts val="5700"/>
                </a:lnSpc>
              </a:pPr>
            </a:p>
            <a:p>
              <a:pPr algn="ctr">
                <a:lnSpc>
                  <a:spcPts val="4559"/>
                </a:lnSpc>
              </a:pPr>
              <a:r>
                <a:rPr lang="en-US" sz="4800" spc="-240">
                  <a:solidFill>
                    <a:srgbClr val="000000"/>
                  </a:solidFill>
                  <a:latin typeface="League Spartan"/>
                </a:rPr>
                <a:t>Inflationary Gap</a:t>
              </a:r>
            </a:p>
          </p:txBody>
        </p:sp>
        <p:sp>
          <p:nvSpPr>
            <p:cNvPr name="TextBox 5" id="5"/>
            <p:cNvSpPr txBox="true"/>
            <p:nvPr/>
          </p:nvSpPr>
          <p:spPr>
            <a:xfrm rot="0">
              <a:off x="0" y="33336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969289" y="2873077"/>
            <a:ext cx="16481874" cy="661923"/>
          </a:xfrm>
          <a:prstGeom prst="rect">
            <a:avLst/>
          </a:prstGeom>
        </p:spPr>
        <p:txBody>
          <a:bodyPr anchor="t" rtlCol="false" tIns="0" lIns="0" bIns="0" rIns="0">
            <a:spAutoFit/>
          </a:bodyPr>
          <a:lstStyle/>
          <a:p>
            <a:pPr>
              <a:lnSpc>
                <a:spcPts val="5618"/>
              </a:lnSpc>
            </a:pPr>
            <a:r>
              <a:rPr lang="en-US" sz="2650">
                <a:solidFill>
                  <a:srgbClr val="000000"/>
                </a:solidFill>
                <a:latin typeface="Telegraf"/>
              </a:rPr>
              <a:t>The case where equilibrium real output exceeds potential output as a result of an increase in AD.</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1028700" y="2494499"/>
            <a:ext cx="16481874" cy="6281547"/>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Aggregate Demand </a:t>
            </a:r>
          </a:p>
          <a:p>
            <a:pPr algn="ctr">
              <a:lnSpc>
                <a:spcPts val="6678"/>
              </a:lnSpc>
            </a:pPr>
            <a:r>
              <a:rPr lang="en-US" sz="3150">
                <a:solidFill>
                  <a:srgbClr val="000000"/>
                </a:solidFill>
                <a:latin typeface="Telegraf"/>
              </a:rPr>
              <a:t>The total demand for goods and services produced in an economy. (The same quantity as GDP)</a:t>
            </a:r>
          </a:p>
          <a:p>
            <a:pPr algn="ctr">
              <a:lnSpc>
                <a:spcPts val="6678"/>
              </a:lnSpc>
            </a:pPr>
          </a:p>
          <a:p>
            <a:pPr algn="ctr">
              <a:lnSpc>
                <a:spcPts val="6678"/>
              </a:lnSpc>
            </a:pPr>
            <a:r>
              <a:rPr lang="en-US" sz="3150">
                <a:solidFill>
                  <a:srgbClr val="000000"/>
                </a:solidFill>
                <a:latin typeface="Telegraf"/>
              </a:rPr>
              <a:t>AD = C+I+G+(X-M)</a:t>
            </a:r>
          </a:p>
          <a:p>
            <a:pPr>
              <a:lnSpc>
                <a:spcPts val="6678"/>
              </a:lnSpc>
            </a:pPr>
          </a:p>
          <a:p>
            <a:pPr>
              <a:lnSpc>
                <a:spcPts val="4409"/>
              </a:lnSpc>
            </a:pPr>
          </a:p>
          <a:p>
            <a:pPr>
              <a:lnSpc>
                <a:spcPts val="4409"/>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148266" y="5792435"/>
            <a:ext cx="4675909" cy="4114800"/>
          </a:xfrm>
          <a:prstGeom prst="rect">
            <a:avLst/>
          </a:prstGeom>
        </p:spPr>
      </p:pic>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Definition</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9289" y="1431693"/>
            <a:ext cx="16349422" cy="1608674"/>
            <a:chOff x="0" y="0"/>
            <a:chExt cx="21799229" cy="2144899"/>
          </a:xfrm>
        </p:grpSpPr>
        <p:sp>
          <p:nvSpPr>
            <p:cNvPr name="TextBox 3" id="3"/>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Review SRAS Shifters Discussion</a:t>
              </a:r>
            </a:p>
          </p:txBody>
        </p:sp>
        <p:sp>
          <p:nvSpPr>
            <p:cNvPr name="TextBox 4" id="4"/>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6" id="6"/>
          <p:cNvSpPr txBox="true"/>
          <p:nvPr/>
        </p:nvSpPr>
        <p:spPr>
          <a:xfrm rot="0">
            <a:off x="1028700" y="3018286"/>
            <a:ext cx="16481874" cy="724280"/>
          </a:xfrm>
          <a:prstGeom prst="rect">
            <a:avLst/>
          </a:prstGeom>
        </p:spPr>
        <p:txBody>
          <a:bodyPr anchor="t" rtlCol="false" tIns="0" lIns="0" bIns="0" rIns="0">
            <a:spAutoFit/>
          </a:bodyPr>
          <a:lstStyle/>
          <a:p>
            <a:pPr algn="ctr">
              <a:lnSpc>
                <a:spcPts val="6042"/>
              </a:lnSpc>
            </a:pPr>
            <a:r>
              <a:rPr lang="en-US" sz="2850">
                <a:solidFill>
                  <a:srgbClr val="000000"/>
                </a:solidFill>
                <a:latin typeface="Telegraf"/>
              </a:rPr>
              <a:t>Discuss with a partner the non-price determinants (Shifters) of Short-Run Aggregate Supply.</a:t>
            </a:r>
          </a:p>
        </p:txBody>
      </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390324" y="5599993"/>
            <a:ext cx="5758626" cy="4114800"/>
          </a:xfrm>
          <a:prstGeom prst="rect">
            <a:avLst/>
          </a:prstGeom>
        </p:spPr>
      </p:pic>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9787418" y="3612339"/>
            <a:ext cx="8210829" cy="6585126"/>
          </a:xfrm>
          <a:prstGeom prst="rect">
            <a:avLst/>
          </a:prstGeom>
        </p:spPr>
      </p:pic>
      <p:grpSp>
        <p:nvGrpSpPr>
          <p:cNvPr name="Group 3" id="3"/>
          <p:cNvGrpSpPr/>
          <p:nvPr/>
        </p:nvGrpSpPr>
        <p:grpSpPr>
          <a:xfrm rot="0">
            <a:off x="969289" y="85294"/>
            <a:ext cx="16349422" cy="3342224"/>
            <a:chOff x="0" y="0"/>
            <a:chExt cx="21799229" cy="4456299"/>
          </a:xfrm>
        </p:grpSpPr>
        <p:sp>
          <p:nvSpPr>
            <p:cNvPr name="TextBox 4" id="4"/>
            <p:cNvSpPr txBox="true"/>
            <p:nvPr/>
          </p:nvSpPr>
          <p:spPr>
            <a:xfrm rot="0">
              <a:off x="0" y="171450"/>
              <a:ext cx="21799229" cy="36004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SRAS Shifts</a:t>
              </a:r>
            </a:p>
            <a:p>
              <a:pPr algn="ctr">
                <a:lnSpc>
                  <a:spcPts val="6839"/>
                </a:lnSpc>
              </a:pPr>
            </a:p>
            <a:p>
              <a:pPr algn="ctr">
                <a:lnSpc>
                  <a:spcPts val="6839"/>
                </a:lnSpc>
              </a:pPr>
              <a:r>
                <a:rPr lang="en-US" sz="7200" spc="-359">
                  <a:solidFill>
                    <a:srgbClr val="000000"/>
                  </a:solidFill>
                  <a:latin typeface="League Spartan"/>
                </a:rPr>
                <a:t>Stagflation and Growth</a:t>
              </a:r>
            </a:p>
          </p:txBody>
        </p:sp>
        <p:sp>
          <p:nvSpPr>
            <p:cNvPr name="TextBox 5" id="5"/>
            <p:cNvSpPr txBox="true"/>
            <p:nvPr/>
          </p:nvSpPr>
          <p:spPr>
            <a:xfrm rot="0">
              <a:off x="0" y="39686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555820" y="3695320"/>
            <a:ext cx="9172187" cy="5876415"/>
          </a:xfrm>
          <a:prstGeom prst="rect">
            <a:avLst/>
          </a:prstGeom>
        </p:spPr>
        <p:txBody>
          <a:bodyPr anchor="t" rtlCol="false" tIns="0" lIns="0" bIns="0" rIns="0">
            <a:spAutoFit/>
          </a:bodyPr>
          <a:lstStyle/>
          <a:p>
            <a:pPr>
              <a:lnSpc>
                <a:spcPts val="5406"/>
              </a:lnSpc>
            </a:pPr>
            <a:r>
              <a:rPr lang="en-US" sz="2550">
                <a:solidFill>
                  <a:srgbClr val="000000"/>
                </a:solidFill>
                <a:latin typeface="Telegraf Bold"/>
              </a:rPr>
              <a:t>Stagflation: </a:t>
            </a:r>
            <a:r>
              <a:rPr lang="en-US" sz="2550">
                <a:solidFill>
                  <a:srgbClr val="000000"/>
                </a:solidFill>
                <a:latin typeface="Telegraf"/>
              </a:rPr>
              <a:t>Decrease in RealGDP and an Increase Unemployment Rate and Price Level (Inflation).</a:t>
            </a:r>
          </a:p>
          <a:p>
            <a:pPr>
              <a:lnSpc>
                <a:spcPts val="6042"/>
              </a:lnSpc>
            </a:pPr>
          </a:p>
          <a:p>
            <a:pPr>
              <a:lnSpc>
                <a:spcPts val="4982"/>
              </a:lnSpc>
            </a:pPr>
            <a:r>
              <a:rPr lang="en-US" sz="2350">
                <a:solidFill>
                  <a:srgbClr val="000000"/>
                </a:solidFill>
                <a:latin typeface="Arialle"/>
              </a:rPr>
              <a:t>Stagflation is extremely undesirable for an economy. (SRAS1)</a:t>
            </a:r>
          </a:p>
          <a:p>
            <a:pPr>
              <a:lnSpc>
                <a:spcPts val="4982"/>
              </a:lnSpc>
            </a:pPr>
          </a:p>
          <a:p>
            <a:pPr algn="l">
              <a:lnSpc>
                <a:spcPts val="4982"/>
              </a:lnSpc>
            </a:pPr>
            <a:r>
              <a:rPr lang="en-US" sz="2350">
                <a:solidFill>
                  <a:srgbClr val="000000"/>
                </a:solidFill>
                <a:latin typeface="Arialle"/>
              </a:rPr>
              <a:t>Typical growth may also occur in the short run. (SRAS2)</a:t>
            </a:r>
          </a:p>
          <a:p>
            <a:pPr algn="just">
              <a:lnSpc>
                <a:spcPts val="4982"/>
              </a:lnSpc>
            </a:pPr>
          </a:p>
          <a:p>
            <a:pPr algn="ctr">
              <a:lnSpc>
                <a:spcPts val="4982"/>
              </a:lnSpc>
            </a:pPr>
          </a:p>
          <a:p>
            <a:pPr algn="ctr">
              <a:lnSpc>
                <a:spcPts val="4982"/>
              </a:lnSpc>
            </a:pP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5506761" y="4166528"/>
            <a:ext cx="6414462" cy="6030937"/>
          </a:xfrm>
          <a:prstGeom prst="rect">
            <a:avLst/>
          </a:prstGeom>
        </p:spPr>
      </p:pic>
      <p:grpSp>
        <p:nvGrpSpPr>
          <p:cNvPr name="Group 3" id="3"/>
          <p:cNvGrpSpPr/>
          <p:nvPr/>
        </p:nvGrpSpPr>
        <p:grpSpPr>
          <a:xfrm rot="0">
            <a:off x="969289" y="720526"/>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Long Run Equilibrium</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969289" y="1864889"/>
            <a:ext cx="16481874" cy="1366773"/>
          </a:xfrm>
          <a:prstGeom prst="rect">
            <a:avLst/>
          </a:prstGeom>
        </p:spPr>
        <p:txBody>
          <a:bodyPr anchor="t" rtlCol="false" tIns="0" lIns="0" bIns="0" rIns="0">
            <a:spAutoFit/>
          </a:bodyPr>
          <a:lstStyle/>
          <a:p>
            <a:pPr algn="ctr">
              <a:lnSpc>
                <a:spcPts val="5618"/>
              </a:lnSpc>
            </a:pPr>
            <a:r>
              <a:rPr lang="en-US" sz="2650">
                <a:solidFill>
                  <a:srgbClr val="000000"/>
                </a:solidFill>
                <a:latin typeface="Telegraf"/>
              </a:rPr>
              <a:t>In the short run, inflationary and recessionary gaps exist. However, in the long run, the equilibrium point must return to the LRAS (Full Employment).</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264687" y="4177659"/>
            <a:ext cx="5758626" cy="4114800"/>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4634832" y="7245609"/>
            <a:ext cx="2624468" cy="2951856"/>
          </a:xfrm>
          <a:prstGeom prst="rect">
            <a:avLst/>
          </a:prstGeom>
        </p:spPr>
      </p:pic>
      <p:grpSp>
        <p:nvGrpSpPr>
          <p:cNvPr name="Group 4" id="4"/>
          <p:cNvGrpSpPr/>
          <p:nvPr/>
        </p:nvGrpSpPr>
        <p:grpSpPr>
          <a:xfrm rot="0">
            <a:off x="1028700" y="314900"/>
            <a:ext cx="16349422" cy="4040724"/>
            <a:chOff x="0" y="0"/>
            <a:chExt cx="21799229" cy="5387632"/>
          </a:xfrm>
        </p:grpSpPr>
        <p:sp>
          <p:nvSpPr>
            <p:cNvPr name="TextBox 5" id="5"/>
            <p:cNvSpPr txBox="true"/>
            <p:nvPr/>
          </p:nvSpPr>
          <p:spPr>
            <a:xfrm rot="0">
              <a:off x="0" y="171450"/>
              <a:ext cx="21799229" cy="4531783"/>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Connections!</a:t>
              </a:r>
            </a:p>
            <a:p>
              <a:pPr algn="ctr">
                <a:lnSpc>
                  <a:spcPts val="6839"/>
                </a:lnSpc>
              </a:pPr>
            </a:p>
            <a:p>
              <a:pPr algn="ctr">
                <a:lnSpc>
                  <a:spcPts val="6839"/>
                </a:lnSpc>
              </a:pPr>
            </a:p>
            <a:p>
              <a:pPr algn="ctr">
                <a:lnSpc>
                  <a:spcPts val="3040"/>
                </a:lnSpc>
              </a:pPr>
              <a:r>
                <a:rPr lang="en-US" sz="3200" spc="-160">
                  <a:solidFill>
                    <a:srgbClr val="000000"/>
                  </a:solidFill>
                  <a:latin typeface="League Spartan"/>
                </a:rPr>
                <a:t>Discuss the connections between deflationary and inflationary gaps with the business cycle</a:t>
              </a:r>
            </a:p>
          </p:txBody>
        </p:sp>
        <p:sp>
          <p:nvSpPr>
            <p:cNvPr name="TextBox 6" id="6"/>
            <p:cNvSpPr txBox="true"/>
            <p:nvPr/>
          </p:nvSpPr>
          <p:spPr>
            <a:xfrm rot="0">
              <a:off x="0" y="4899952"/>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pic>
        <p:nvPicPr>
          <p:cNvPr name="Picture 8" id="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true" flipV="false" rot="0">
            <a:off x="1700743" y="7465749"/>
            <a:ext cx="2220171" cy="2497125"/>
          </a:xfrm>
          <a:prstGeom prst="rect">
            <a:avLst/>
          </a:prstGeom>
        </p:spPr>
      </p:pic>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9289" y="720526"/>
            <a:ext cx="16349422" cy="1608674"/>
            <a:chOff x="0" y="0"/>
            <a:chExt cx="21799229" cy="2144899"/>
          </a:xfrm>
        </p:grpSpPr>
        <p:sp>
          <p:nvSpPr>
            <p:cNvPr name="TextBox 3" id="3"/>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Long Run Equilibrium Adjustments</a:t>
              </a:r>
            </a:p>
          </p:txBody>
        </p:sp>
        <p:sp>
          <p:nvSpPr>
            <p:cNvPr name="TextBox 4" id="4"/>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6" id="6"/>
          <p:cNvSpPr txBox="true"/>
          <p:nvPr/>
        </p:nvSpPr>
        <p:spPr>
          <a:xfrm rot="0">
            <a:off x="777426" y="3287223"/>
            <a:ext cx="16481874" cy="2776473"/>
          </a:xfrm>
          <a:prstGeom prst="rect">
            <a:avLst/>
          </a:prstGeom>
        </p:spPr>
        <p:txBody>
          <a:bodyPr anchor="t" rtlCol="false" tIns="0" lIns="0" bIns="0" rIns="0">
            <a:spAutoFit/>
          </a:bodyPr>
          <a:lstStyle/>
          <a:p>
            <a:pPr algn="ctr">
              <a:lnSpc>
                <a:spcPts val="5618"/>
              </a:lnSpc>
            </a:pPr>
            <a:r>
              <a:rPr lang="en-US" sz="2650" u="sng">
                <a:solidFill>
                  <a:srgbClr val="000000"/>
                </a:solidFill>
                <a:latin typeface="Telegraf Bold"/>
              </a:rPr>
              <a:t>Falling Aggregate Demand. </a:t>
            </a:r>
          </a:p>
          <a:p>
            <a:pPr algn="ctr">
              <a:lnSpc>
                <a:spcPts val="5618"/>
              </a:lnSpc>
            </a:pPr>
          </a:p>
          <a:p>
            <a:pPr algn="ctr">
              <a:lnSpc>
                <a:spcPts val="5618"/>
              </a:lnSpc>
            </a:pPr>
            <a:r>
              <a:rPr lang="en-US" sz="2650">
                <a:solidFill>
                  <a:srgbClr val="000000"/>
                </a:solidFill>
                <a:latin typeface="Telegraf"/>
              </a:rPr>
              <a:t>Practice drawing aggregate demand falling and attempt to analyze how the graph adjusts to the long run.</a:t>
            </a:r>
          </a:p>
        </p:txBody>
      </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394257" y="7469491"/>
            <a:ext cx="3499486" cy="2493383"/>
          </a:xfrm>
          <a:prstGeom prst="rect">
            <a:avLst/>
          </a:prstGeom>
        </p:spPr>
      </p:pic>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5082623" y="4287044"/>
            <a:ext cx="7758901" cy="5999956"/>
          </a:xfrm>
          <a:prstGeom prst="rect">
            <a:avLst/>
          </a:prstGeom>
        </p:spPr>
      </p:pic>
      <p:grpSp>
        <p:nvGrpSpPr>
          <p:cNvPr name="Group 3" id="3"/>
          <p:cNvGrpSpPr/>
          <p:nvPr/>
        </p:nvGrpSpPr>
        <p:grpSpPr>
          <a:xfrm rot="0">
            <a:off x="969289" y="720526"/>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Long Run Equilibrium Adjustments</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903063" y="2162587"/>
            <a:ext cx="16481874" cy="2071623"/>
          </a:xfrm>
          <a:prstGeom prst="rect">
            <a:avLst/>
          </a:prstGeom>
        </p:spPr>
        <p:txBody>
          <a:bodyPr anchor="t" rtlCol="false" tIns="0" lIns="0" bIns="0" rIns="0">
            <a:spAutoFit/>
          </a:bodyPr>
          <a:lstStyle/>
          <a:p>
            <a:pPr algn="ctr">
              <a:lnSpc>
                <a:spcPts val="5618"/>
              </a:lnSpc>
            </a:pPr>
            <a:r>
              <a:rPr lang="en-US" sz="2650" u="sng">
                <a:solidFill>
                  <a:srgbClr val="000000"/>
                </a:solidFill>
                <a:latin typeface="Telegraf Bold"/>
              </a:rPr>
              <a:t>Falling Aggregate Demand. </a:t>
            </a:r>
          </a:p>
          <a:p>
            <a:pPr algn="ctr">
              <a:lnSpc>
                <a:spcPts val="5618"/>
              </a:lnSpc>
            </a:pPr>
            <a:r>
              <a:rPr lang="en-US" sz="2650">
                <a:solidFill>
                  <a:srgbClr val="000000"/>
                </a:solidFill>
                <a:latin typeface="Telegraf"/>
              </a:rPr>
              <a:t>A decrease in AD results in a decrease in Price Level (P1-P2) across the economy.  This results in the cost of inputs (wages) lowering, allowing companies to hire more workers, and therefore, increasing SRAS.</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9289" y="720526"/>
            <a:ext cx="16349422" cy="1608674"/>
            <a:chOff x="0" y="0"/>
            <a:chExt cx="21799229" cy="2144899"/>
          </a:xfrm>
        </p:grpSpPr>
        <p:sp>
          <p:nvSpPr>
            <p:cNvPr name="TextBox 3" id="3"/>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Long Run Equilibrium Adjustments</a:t>
              </a:r>
            </a:p>
          </p:txBody>
        </p:sp>
        <p:sp>
          <p:nvSpPr>
            <p:cNvPr name="TextBox 4" id="4"/>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6" id="6"/>
          <p:cNvSpPr txBox="true"/>
          <p:nvPr/>
        </p:nvSpPr>
        <p:spPr>
          <a:xfrm rot="0">
            <a:off x="777426" y="3287223"/>
            <a:ext cx="16481874" cy="2071623"/>
          </a:xfrm>
          <a:prstGeom prst="rect">
            <a:avLst/>
          </a:prstGeom>
        </p:spPr>
        <p:txBody>
          <a:bodyPr anchor="t" rtlCol="false" tIns="0" lIns="0" bIns="0" rIns="0">
            <a:spAutoFit/>
          </a:bodyPr>
          <a:lstStyle/>
          <a:p>
            <a:pPr algn="ctr">
              <a:lnSpc>
                <a:spcPts val="5618"/>
              </a:lnSpc>
            </a:pPr>
            <a:r>
              <a:rPr lang="en-US" sz="2650" u="sng">
                <a:solidFill>
                  <a:srgbClr val="000000"/>
                </a:solidFill>
                <a:latin typeface="Telegraf Bold"/>
              </a:rPr>
              <a:t>Rising Aggregate Demand. </a:t>
            </a:r>
          </a:p>
          <a:p>
            <a:pPr algn="ctr">
              <a:lnSpc>
                <a:spcPts val="5618"/>
              </a:lnSpc>
            </a:pPr>
          </a:p>
          <a:p>
            <a:pPr algn="ctr">
              <a:lnSpc>
                <a:spcPts val="5618"/>
              </a:lnSpc>
            </a:pPr>
            <a:r>
              <a:rPr lang="en-US" sz="2650">
                <a:solidFill>
                  <a:srgbClr val="000000"/>
                </a:solidFill>
                <a:latin typeface="Telegraf"/>
              </a:rPr>
              <a:t>Practice drawing aggregate demand rising and attempt to analyze how the graph adjusts to the long run.</a:t>
            </a:r>
          </a:p>
        </p:txBody>
      </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394257" y="6940250"/>
            <a:ext cx="3499486" cy="2493383"/>
          </a:xfrm>
          <a:prstGeom prst="rect">
            <a:avLst/>
          </a:prstGeom>
        </p:spPr>
      </p:pic>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9289" y="720526"/>
            <a:ext cx="16349422" cy="1608674"/>
            <a:chOff x="0" y="0"/>
            <a:chExt cx="21799229" cy="2144899"/>
          </a:xfrm>
        </p:grpSpPr>
        <p:sp>
          <p:nvSpPr>
            <p:cNvPr name="TextBox 3" id="3"/>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Long Run Equilibrium Adjustments</a:t>
              </a:r>
            </a:p>
          </p:txBody>
        </p:sp>
        <p:sp>
          <p:nvSpPr>
            <p:cNvPr name="TextBox 4" id="4"/>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6" id="6"/>
          <p:cNvSpPr txBox="true"/>
          <p:nvPr/>
        </p:nvSpPr>
        <p:spPr>
          <a:xfrm rot="0">
            <a:off x="903063" y="2162587"/>
            <a:ext cx="16481874" cy="2071623"/>
          </a:xfrm>
          <a:prstGeom prst="rect">
            <a:avLst/>
          </a:prstGeom>
        </p:spPr>
        <p:txBody>
          <a:bodyPr anchor="t" rtlCol="false" tIns="0" lIns="0" bIns="0" rIns="0">
            <a:spAutoFit/>
          </a:bodyPr>
          <a:lstStyle/>
          <a:p>
            <a:pPr algn="ctr">
              <a:lnSpc>
                <a:spcPts val="5618"/>
              </a:lnSpc>
            </a:pPr>
            <a:r>
              <a:rPr lang="en-US" sz="2650" u="sng">
                <a:solidFill>
                  <a:srgbClr val="000000"/>
                </a:solidFill>
                <a:latin typeface="Telegraf Bold"/>
              </a:rPr>
              <a:t>Rising Aggregate Demand. </a:t>
            </a:r>
          </a:p>
          <a:p>
            <a:pPr algn="ctr">
              <a:lnSpc>
                <a:spcPts val="5618"/>
              </a:lnSpc>
            </a:pPr>
            <a:r>
              <a:rPr lang="en-US" sz="2650">
                <a:solidFill>
                  <a:srgbClr val="000000"/>
                </a:solidFill>
                <a:latin typeface="Telegraf"/>
              </a:rPr>
              <a:t>An increase in AD results in an increase in Price Level.  This results in the cost of inputs (Wages) increasing and therefore, SRAS decreasing.</a:t>
            </a:r>
          </a:p>
        </p:txBody>
      </p:sp>
      <p:pic>
        <p:nvPicPr>
          <p:cNvPr name="Picture 7" id="7"/>
          <p:cNvPicPr>
            <a:picLocks noChangeAspect="true"/>
          </p:cNvPicPr>
          <p:nvPr/>
        </p:nvPicPr>
        <p:blipFill>
          <a:blip r:embed="rId2"/>
          <a:srcRect l="0" t="0" r="0" b="0"/>
          <a:stretch>
            <a:fillRect/>
          </a:stretch>
        </p:blipFill>
        <p:spPr>
          <a:xfrm flipH="false" flipV="false" rot="0">
            <a:off x="5478400" y="4364876"/>
            <a:ext cx="6735805" cy="6022715"/>
          </a:xfrm>
          <a:prstGeom prst="rect">
            <a:avLst/>
          </a:prstGeom>
        </p:spPr>
      </p:pic>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a:hlinkClick r:id="rId4" tooltip="https://www.youtube.com/watch?v=xXNrloLHOzI"/>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263638" y="2160755"/>
            <a:ext cx="7760725" cy="5461610"/>
          </a:xfrm>
          <a:prstGeom prst="rect">
            <a:avLst/>
          </a:prstGeom>
        </p:spPr>
      </p:pic>
      <p:sp>
        <p:nvSpPr>
          <p:cNvPr name="TextBox 3" id="3"/>
          <p:cNvSpPr txBox="true"/>
          <p:nvPr/>
        </p:nvSpPr>
        <p:spPr>
          <a:xfrm rot="0">
            <a:off x="723560" y="3873565"/>
            <a:ext cx="17078107" cy="373350"/>
          </a:xfrm>
          <a:prstGeom prst="rect">
            <a:avLst/>
          </a:prstGeom>
        </p:spPr>
        <p:txBody>
          <a:bodyPr anchor="t" rtlCol="false" tIns="0" lIns="0" bIns="0" rIns="0">
            <a:spAutoFit/>
          </a:bodyPr>
          <a:lstStyle/>
          <a:p>
            <a:pPr algn="l">
              <a:lnSpc>
                <a:spcPts val="3022"/>
              </a:lnSpc>
            </a:pPr>
          </a:p>
        </p:txBody>
      </p:sp>
      <p:sp>
        <p:nvSpPr>
          <p:cNvPr name="TextBox 4" id="4"/>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grpSp>
        <p:nvGrpSpPr>
          <p:cNvPr name="Group 5" id="5"/>
          <p:cNvGrpSpPr/>
          <p:nvPr/>
        </p:nvGrpSpPr>
        <p:grpSpPr>
          <a:xfrm rot="0">
            <a:off x="969289" y="340134"/>
            <a:ext cx="16349422" cy="1608674"/>
            <a:chOff x="0" y="0"/>
            <a:chExt cx="21799229" cy="2144899"/>
          </a:xfrm>
        </p:grpSpPr>
        <p:sp>
          <p:nvSpPr>
            <p:cNvPr name="TextBox 6" id="6"/>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Keynes vs Classical</a:t>
              </a:r>
            </a:p>
          </p:txBody>
        </p:sp>
        <p:sp>
          <p:nvSpPr>
            <p:cNvPr name="TextBox 7" id="7"/>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grpSp>
        <p:nvGrpSpPr>
          <p:cNvPr name="Group 8" id="8"/>
          <p:cNvGrpSpPr/>
          <p:nvPr/>
        </p:nvGrpSpPr>
        <p:grpSpPr>
          <a:xfrm rot="0">
            <a:off x="909878" y="8296956"/>
            <a:ext cx="16349422" cy="1357851"/>
            <a:chOff x="0" y="0"/>
            <a:chExt cx="21799229" cy="1810467"/>
          </a:xfrm>
        </p:grpSpPr>
        <p:sp>
          <p:nvSpPr>
            <p:cNvPr name="TextBox 9" id="9"/>
            <p:cNvSpPr txBox="true"/>
            <p:nvPr/>
          </p:nvSpPr>
          <p:spPr>
            <a:xfrm rot="0">
              <a:off x="0" y="133350"/>
              <a:ext cx="21799229" cy="992718"/>
            </a:xfrm>
            <a:prstGeom prst="rect">
              <a:avLst/>
            </a:prstGeom>
          </p:spPr>
          <p:txBody>
            <a:bodyPr anchor="t" rtlCol="false" tIns="0" lIns="0" bIns="0" rIns="0">
              <a:spAutoFit/>
            </a:bodyPr>
            <a:lstStyle/>
            <a:p>
              <a:pPr algn="ctr">
                <a:lnSpc>
                  <a:spcPts val="5320"/>
                </a:lnSpc>
              </a:pPr>
            </a:p>
          </p:txBody>
        </p:sp>
        <p:sp>
          <p:nvSpPr>
            <p:cNvPr name="TextBox 10" id="10"/>
            <p:cNvSpPr txBox="true"/>
            <p:nvPr/>
          </p:nvSpPr>
          <p:spPr>
            <a:xfrm rot="0">
              <a:off x="0" y="1322787"/>
              <a:ext cx="21799229" cy="487680"/>
            </a:xfrm>
            <a:prstGeom prst="rect">
              <a:avLst/>
            </a:prstGeom>
          </p:spPr>
          <p:txBody>
            <a:bodyPr anchor="t" rtlCol="false" tIns="0" lIns="0" bIns="0" rIns="0">
              <a:spAutoFit/>
            </a:bodyPr>
            <a:lstStyle/>
            <a:p>
              <a:pPr algn="l">
                <a:lnSpc>
                  <a:spcPts val="3022"/>
                </a:lnSpc>
              </a:pPr>
            </a:p>
          </p:txBody>
        </p:sp>
      </p:gr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2497903" y="3525492"/>
            <a:ext cx="13292193" cy="5384179"/>
          </a:xfrm>
          <a:prstGeom prst="rect">
            <a:avLst/>
          </a:prstGeom>
        </p:spPr>
      </p:pic>
      <p:grpSp>
        <p:nvGrpSpPr>
          <p:cNvPr name="Group 3" id="3"/>
          <p:cNvGrpSpPr/>
          <p:nvPr/>
        </p:nvGrpSpPr>
        <p:grpSpPr>
          <a:xfrm rot="0">
            <a:off x="969289" y="720526"/>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Assumptions</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3920914" y="2044289"/>
            <a:ext cx="8994793" cy="7524254"/>
          </a:xfrm>
          <a:prstGeom prst="rect">
            <a:avLst/>
          </a:prstGeom>
        </p:spPr>
      </p:pic>
      <p:grpSp>
        <p:nvGrpSpPr>
          <p:cNvPr name="Group 3" id="3"/>
          <p:cNvGrpSpPr/>
          <p:nvPr/>
        </p:nvGrpSpPr>
        <p:grpSpPr>
          <a:xfrm rot="0">
            <a:off x="1028700" y="224363"/>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Graph</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a:hlinkClick r:id="rId4" tooltip="https://www.youtube.com/watch?v=MjpSKZoQDoY&amp;ab_channel=JacobClifford"/>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263638" y="2160755"/>
            <a:ext cx="7760725" cy="5461610"/>
          </a:xfrm>
          <a:prstGeom prst="rect">
            <a:avLst/>
          </a:prstGeom>
        </p:spPr>
      </p:pic>
      <p:sp>
        <p:nvSpPr>
          <p:cNvPr name="TextBox 3" id="3"/>
          <p:cNvSpPr txBox="true"/>
          <p:nvPr/>
        </p:nvSpPr>
        <p:spPr>
          <a:xfrm rot="0">
            <a:off x="723560" y="3873565"/>
            <a:ext cx="17078107" cy="373350"/>
          </a:xfrm>
          <a:prstGeom prst="rect">
            <a:avLst/>
          </a:prstGeom>
        </p:spPr>
        <p:txBody>
          <a:bodyPr anchor="t" rtlCol="false" tIns="0" lIns="0" bIns="0" rIns="0">
            <a:spAutoFit/>
          </a:bodyPr>
          <a:lstStyle/>
          <a:p>
            <a:pPr algn="l">
              <a:lnSpc>
                <a:spcPts val="3022"/>
              </a:lnSpc>
            </a:pPr>
          </a:p>
        </p:txBody>
      </p:sp>
      <p:sp>
        <p:nvSpPr>
          <p:cNvPr name="TextBox 4" id="4"/>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grpSp>
        <p:nvGrpSpPr>
          <p:cNvPr name="Group 5" id="5"/>
          <p:cNvGrpSpPr/>
          <p:nvPr/>
        </p:nvGrpSpPr>
        <p:grpSpPr>
          <a:xfrm rot="0">
            <a:off x="969289" y="340134"/>
            <a:ext cx="16349422" cy="1608674"/>
            <a:chOff x="0" y="0"/>
            <a:chExt cx="21799229" cy="2144899"/>
          </a:xfrm>
        </p:grpSpPr>
        <p:sp>
          <p:nvSpPr>
            <p:cNvPr name="TextBox 6" id="6"/>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Neo-Classical Practice</a:t>
              </a:r>
            </a:p>
          </p:txBody>
        </p:sp>
        <p:sp>
          <p:nvSpPr>
            <p:cNvPr name="TextBox 7" id="7"/>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grpSp>
        <p:nvGrpSpPr>
          <p:cNvPr name="Group 8" id="8"/>
          <p:cNvGrpSpPr/>
          <p:nvPr/>
        </p:nvGrpSpPr>
        <p:grpSpPr>
          <a:xfrm rot="0">
            <a:off x="909878" y="8296956"/>
            <a:ext cx="16349422" cy="1357851"/>
            <a:chOff x="0" y="0"/>
            <a:chExt cx="21799229" cy="1810467"/>
          </a:xfrm>
        </p:grpSpPr>
        <p:sp>
          <p:nvSpPr>
            <p:cNvPr name="TextBox 9" id="9"/>
            <p:cNvSpPr txBox="true"/>
            <p:nvPr/>
          </p:nvSpPr>
          <p:spPr>
            <a:xfrm rot="0">
              <a:off x="0" y="133350"/>
              <a:ext cx="21799229" cy="992718"/>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For long run - skip to 10 minute mark</a:t>
              </a:r>
            </a:p>
          </p:txBody>
        </p:sp>
        <p:sp>
          <p:nvSpPr>
            <p:cNvPr name="TextBox 10" id="10"/>
            <p:cNvSpPr txBox="true"/>
            <p:nvPr/>
          </p:nvSpPr>
          <p:spPr>
            <a:xfrm rot="0">
              <a:off x="0" y="1322787"/>
              <a:ext cx="21799229" cy="487680"/>
            </a:xfrm>
            <a:prstGeom prst="rect">
              <a:avLst/>
            </a:prstGeom>
          </p:spPr>
          <p:txBody>
            <a:bodyPr anchor="t" rtlCol="false" tIns="0" lIns="0" bIns="0" rIns="0">
              <a:spAutoFit/>
            </a:bodyPr>
            <a:lstStyle/>
            <a:p>
              <a:pPr algn="l">
                <a:lnSpc>
                  <a:spcPts val="3022"/>
                </a:lnSpc>
              </a:pPr>
            </a:p>
          </p:txBody>
        </p:sp>
      </p:gr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23560" y="3873565"/>
            <a:ext cx="17078107" cy="373350"/>
          </a:xfrm>
          <a:prstGeom prst="rect">
            <a:avLst/>
          </a:prstGeom>
        </p:spPr>
        <p:txBody>
          <a:bodyPr anchor="t" rtlCol="false" tIns="0" lIns="0" bIns="0" rIns="0">
            <a:spAutoFit/>
          </a:bodyPr>
          <a:lstStyle/>
          <a:p>
            <a:pPr algn="l">
              <a:lnSpc>
                <a:spcPts val="3022"/>
              </a:lnSpc>
            </a:pPr>
          </a:p>
        </p:txBody>
      </p:sp>
      <p:grpSp>
        <p:nvGrpSpPr>
          <p:cNvPr name="Group 3" id="3"/>
          <p:cNvGrpSpPr/>
          <p:nvPr/>
        </p:nvGrpSpPr>
        <p:grpSpPr>
          <a:xfrm rot="0">
            <a:off x="969289" y="340134"/>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Closing Activity</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grpSp>
        <p:nvGrpSpPr>
          <p:cNvPr name="Group 6" id="6"/>
          <p:cNvGrpSpPr/>
          <p:nvPr/>
        </p:nvGrpSpPr>
        <p:grpSpPr>
          <a:xfrm rot="0">
            <a:off x="1028700" y="1948809"/>
            <a:ext cx="16349422" cy="5805389"/>
            <a:chOff x="0" y="0"/>
            <a:chExt cx="21799229" cy="7740518"/>
          </a:xfrm>
        </p:grpSpPr>
        <p:sp>
          <p:nvSpPr>
            <p:cNvPr name="TextBox 7" id="7"/>
            <p:cNvSpPr txBox="true"/>
            <p:nvPr/>
          </p:nvSpPr>
          <p:spPr>
            <a:xfrm rot="0">
              <a:off x="0" y="-76200"/>
              <a:ext cx="21799229" cy="7132319"/>
            </a:xfrm>
            <a:prstGeom prst="rect">
              <a:avLst/>
            </a:prstGeom>
          </p:spPr>
          <p:txBody>
            <a:bodyPr anchor="t" rtlCol="false" tIns="0" lIns="0" bIns="0" rIns="0">
              <a:spAutoFit/>
            </a:bodyPr>
            <a:lstStyle/>
            <a:p>
              <a:pPr algn="ctr">
                <a:lnSpc>
                  <a:spcPts val="7020"/>
                </a:lnSpc>
              </a:pPr>
              <a:r>
                <a:rPr lang="en-US" sz="5200" spc="-260">
                  <a:solidFill>
                    <a:srgbClr val="000000"/>
                  </a:solidFill>
                  <a:latin typeface="League Spartan"/>
                </a:rPr>
                <a:t>Use </a:t>
              </a:r>
              <a:r>
                <a:rPr lang="en-US" sz="5200" spc="-260" u="sng">
                  <a:solidFill>
                    <a:srgbClr val="14C4ED"/>
                  </a:solidFill>
                  <a:latin typeface="League Spartan"/>
                </a:rPr>
                <a:t>this </a:t>
              </a:r>
              <a:r>
                <a:rPr lang="en-US" sz="5200" spc="-260">
                  <a:solidFill>
                    <a:srgbClr val="000000"/>
                  </a:solidFill>
                  <a:latin typeface="League Spartan"/>
                </a:rPr>
                <a:t>random country generator to select a country.</a:t>
              </a:r>
            </a:p>
            <a:p>
              <a:pPr algn="ctr">
                <a:lnSpc>
                  <a:spcPts val="7020"/>
                </a:lnSpc>
              </a:pPr>
            </a:p>
            <a:p>
              <a:pPr>
                <a:lnSpc>
                  <a:spcPts val="4320"/>
                </a:lnSpc>
              </a:pPr>
              <a:r>
                <a:rPr lang="en-US" sz="3200" spc="-160">
                  <a:solidFill>
                    <a:srgbClr val="000000"/>
                  </a:solidFill>
                  <a:latin typeface="Arialle"/>
                </a:rPr>
                <a:t>Find 3 news articles that outline a reason for AD, SRAS, and LRAS to shift. Draw the shift and write a 2-3 sentence summary of the effects for each shift.  Be sure to discuss things like Price Level, real GDP, Inflation, Unemployment, and the cause of the shift. </a:t>
              </a:r>
            </a:p>
            <a:p>
              <a:pPr>
                <a:lnSpc>
                  <a:spcPts val="4320"/>
                </a:lnSpc>
              </a:pPr>
            </a:p>
            <a:p>
              <a:pPr>
                <a:lnSpc>
                  <a:spcPts val="4320"/>
                </a:lnSpc>
              </a:pPr>
              <a:r>
                <a:rPr lang="en-US" sz="3200" spc="-160">
                  <a:solidFill>
                    <a:srgbClr val="000000"/>
                  </a:solidFill>
                  <a:latin typeface="Arialle"/>
                </a:rPr>
                <a:t>For AD and SRAS, draw the shift in the short run and a separate showing the long run adjustment.</a:t>
              </a:r>
            </a:p>
          </p:txBody>
        </p:sp>
        <p:sp>
          <p:nvSpPr>
            <p:cNvPr name="TextBox 8" id="8"/>
            <p:cNvSpPr txBox="true"/>
            <p:nvPr/>
          </p:nvSpPr>
          <p:spPr>
            <a:xfrm rot="0">
              <a:off x="0" y="7252838"/>
              <a:ext cx="21799229" cy="487680"/>
            </a:xfrm>
            <a:prstGeom prst="rect">
              <a:avLst/>
            </a:prstGeom>
          </p:spPr>
          <p:txBody>
            <a:bodyPr anchor="t" rtlCol="false" tIns="0" lIns="0" bIns="0" rIns="0">
              <a:spAutoFit/>
            </a:bodyPr>
            <a:lstStyle/>
            <a:p>
              <a:pPr algn="l">
                <a:lnSpc>
                  <a:spcPts val="3022"/>
                </a:lnSpc>
              </a:pPr>
            </a:p>
          </p:txBody>
        </p:sp>
      </p:grpSp>
      <p:pic>
        <p:nvPicPr>
          <p:cNvPr name="Picture 9" id="9"/>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834382" y="7467861"/>
            <a:ext cx="2619236" cy="2819139"/>
          </a:xfrm>
          <a:prstGeom prst="rect">
            <a:avLst/>
          </a:prstGeom>
        </p:spPr>
      </p:pic>
      <p:sp>
        <p:nvSpPr>
          <p:cNvPr name="TextBox 10" id="10"/>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bg>
      <p:bgPr>
        <a:solidFill>
          <a:srgbClr val="32A56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240232" y="5481919"/>
            <a:ext cx="1807535" cy="2351265"/>
          </a:xfrm>
          <a:prstGeom prst="rect">
            <a:avLst/>
          </a:prstGeom>
        </p:spPr>
      </p:pic>
      <p:sp>
        <p:nvSpPr>
          <p:cNvPr name="TextBox 3" id="3"/>
          <p:cNvSpPr txBox="true"/>
          <p:nvPr/>
        </p:nvSpPr>
        <p:spPr>
          <a:xfrm rot="0">
            <a:off x="7323541" y="8335960"/>
            <a:ext cx="3640917" cy="1951040"/>
          </a:xfrm>
          <a:prstGeom prst="rect">
            <a:avLst/>
          </a:prstGeom>
        </p:spPr>
        <p:txBody>
          <a:bodyPr anchor="t" rtlCol="false" tIns="0" lIns="0" bIns="0" rIns="0">
            <a:spAutoFit/>
          </a:bodyPr>
          <a:lstStyle/>
          <a:p>
            <a:pPr algn="ctr">
              <a:lnSpc>
                <a:spcPts val="7384"/>
              </a:lnSpc>
              <a:spcBef>
                <a:spcPct val="0"/>
              </a:spcBef>
            </a:pPr>
            <a:r>
              <a:rPr lang="en-US" sz="8204">
                <a:solidFill>
                  <a:srgbClr val="FEE000"/>
                </a:solidFill>
                <a:latin typeface="Organic"/>
              </a:rPr>
              <a:t>BANANAOMICS</a:t>
            </a:r>
          </a:p>
        </p:txBody>
      </p:sp>
      <p:sp>
        <p:nvSpPr>
          <p:cNvPr name="TextBox 4" id="4"/>
          <p:cNvSpPr txBox="true"/>
          <p:nvPr/>
        </p:nvSpPr>
        <p:spPr>
          <a:xfrm rot="0">
            <a:off x="2459558" y="3405505"/>
            <a:ext cx="12890475" cy="2310131"/>
          </a:xfrm>
          <a:prstGeom prst="rect">
            <a:avLst/>
          </a:prstGeom>
        </p:spPr>
        <p:txBody>
          <a:bodyPr anchor="t" rtlCol="false" tIns="0" lIns="0" bIns="0" rIns="0">
            <a:spAutoFit/>
          </a:bodyPr>
          <a:lstStyle/>
          <a:p>
            <a:pPr algn="ctr">
              <a:lnSpc>
                <a:spcPts val="6019"/>
              </a:lnSpc>
            </a:pPr>
            <a:r>
              <a:rPr lang="en-US" sz="4299">
                <a:solidFill>
                  <a:srgbClr val="FFFFFF"/>
                </a:solidFill>
                <a:latin typeface="Telegraf Bold"/>
              </a:rPr>
              <a:t>Visit </a:t>
            </a:r>
            <a:r>
              <a:rPr lang="en-US" sz="4299" u="sng">
                <a:solidFill>
                  <a:srgbClr val="F8CF26"/>
                </a:solidFill>
                <a:latin typeface="Telegraf Bold"/>
              </a:rPr>
              <a:t>bananaomics.com</a:t>
            </a:r>
            <a:r>
              <a:rPr lang="en-US" sz="4299">
                <a:solidFill>
                  <a:srgbClr val="FFFFFF"/>
                </a:solidFill>
                <a:latin typeface="Telegraf"/>
              </a:rPr>
              <a:t> </a:t>
            </a:r>
            <a:r>
              <a:rPr lang="en-US" sz="4299">
                <a:solidFill>
                  <a:srgbClr val="FFFFFF"/>
                </a:solidFill>
                <a:latin typeface="Telegraf Bold"/>
              </a:rPr>
              <a:t>to purchase package deals with discount prices!</a:t>
            </a:r>
          </a:p>
          <a:p>
            <a:pPr>
              <a:lnSpc>
                <a:spcPts val="6019"/>
              </a:lnSpc>
            </a:pPr>
          </a:p>
        </p:txBody>
      </p:sp>
      <p:sp>
        <p:nvSpPr>
          <p:cNvPr name="TextBox 5" id="5"/>
          <p:cNvSpPr txBox="true"/>
          <p:nvPr/>
        </p:nvSpPr>
        <p:spPr>
          <a:xfrm rot="0">
            <a:off x="893808" y="1238250"/>
            <a:ext cx="16365492" cy="1127125"/>
          </a:xfrm>
          <a:prstGeom prst="rect">
            <a:avLst/>
          </a:prstGeom>
        </p:spPr>
        <p:txBody>
          <a:bodyPr anchor="t" rtlCol="false" tIns="0" lIns="0" bIns="0" rIns="0">
            <a:spAutoFit/>
          </a:bodyPr>
          <a:lstStyle/>
          <a:p>
            <a:pPr algn="ctr">
              <a:lnSpc>
                <a:spcPts val="8359"/>
              </a:lnSpc>
            </a:pPr>
            <a:r>
              <a:rPr lang="en-US" sz="8799" spc="-439">
                <a:solidFill>
                  <a:srgbClr val="FFFFFF"/>
                </a:solidFill>
                <a:latin typeface="League Spartan"/>
              </a:rPr>
              <a:t>Enjoying The Content?</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1028700" y="2494499"/>
            <a:ext cx="16481874" cy="5433822"/>
          </a:xfrm>
          <a:prstGeom prst="rect">
            <a:avLst/>
          </a:prstGeom>
        </p:spPr>
        <p:txBody>
          <a:bodyPr anchor="t" rtlCol="false" tIns="0" lIns="0" bIns="0" rIns="0">
            <a:spAutoFit/>
          </a:bodyPr>
          <a:lstStyle/>
          <a:p>
            <a:pPr marL="680085" indent="-340042" lvl="1">
              <a:lnSpc>
                <a:spcPts val="6678"/>
              </a:lnSpc>
              <a:buFont typeface="Arial"/>
              <a:buChar char="•"/>
            </a:pPr>
            <a:r>
              <a:rPr lang="en-US" sz="3150">
                <a:solidFill>
                  <a:srgbClr val="000000"/>
                </a:solidFill>
                <a:latin typeface="Telegraf Bold"/>
              </a:rPr>
              <a:t>  Both Downward sloping</a:t>
            </a:r>
          </a:p>
          <a:p>
            <a:pPr marL="680085" indent="-340042" lvl="1">
              <a:lnSpc>
                <a:spcPts val="6678"/>
              </a:lnSpc>
              <a:buFont typeface="Arial"/>
              <a:buChar char="•"/>
            </a:pPr>
            <a:r>
              <a:rPr lang="en-US" sz="3150">
                <a:solidFill>
                  <a:srgbClr val="000000"/>
                </a:solidFill>
                <a:latin typeface="Telegraf Bold"/>
              </a:rPr>
              <a:t>  Both have non-price determinants that shift the curve</a:t>
            </a:r>
          </a:p>
          <a:p>
            <a:pPr marL="680085" indent="-340042" lvl="1">
              <a:lnSpc>
                <a:spcPts val="6678"/>
              </a:lnSpc>
              <a:buFont typeface="Arial"/>
              <a:buChar char="•"/>
            </a:pPr>
            <a:r>
              <a:rPr lang="en-US" sz="3150">
                <a:solidFill>
                  <a:srgbClr val="000000"/>
                </a:solidFill>
                <a:latin typeface="Telegraf Bold"/>
              </a:rPr>
              <a:t>  Price or Price Level changes simply move along the curve rather than shift the curve.</a:t>
            </a:r>
          </a:p>
          <a:p>
            <a:pPr>
              <a:lnSpc>
                <a:spcPts val="6678"/>
              </a:lnSpc>
            </a:pPr>
          </a:p>
          <a:p>
            <a:pPr>
              <a:lnSpc>
                <a:spcPts val="4409"/>
              </a:lnSpc>
            </a:pPr>
          </a:p>
          <a:p>
            <a:pPr>
              <a:lnSpc>
                <a:spcPts val="4409"/>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835557" y="5368573"/>
            <a:ext cx="4616886" cy="4114800"/>
          </a:xfrm>
          <a:prstGeom prst="rect">
            <a:avLst/>
          </a:prstGeom>
        </p:spPr>
      </p:pic>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Similarities Between AD and Demand</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1028700" y="1471087"/>
            <a:ext cx="16481874" cy="8953755"/>
          </a:xfrm>
          <a:prstGeom prst="rect">
            <a:avLst/>
          </a:prstGeom>
        </p:spPr>
        <p:txBody>
          <a:bodyPr anchor="t" rtlCol="false" tIns="0" lIns="0" bIns="0" rIns="0">
            <a:spAutoFit/>
          </a:bodyPr>
          <a:lstStyle/>
          <a:p>
            <a:pPr algn="ctr">
              <a:lnSpc>
                <a:spcPts val="7525"/>
              </a:lnSpc>
            </a:pPr>
            <a:r>
              <a:rPr lang="en-US" sz="3549">
                <a:solidFill>
                  <a:srgbClr val="000000"/>
                </a:solidFill>
                <a:latin typeface="Telegraf Bold"/>
              </a:rPr>
              <a:t>Consumption</a:t>
            </a:r>
          </a:p>
          <a:p>
            <a:pPr marL="604519" indent="-302260" lvl="1">
              <a:lnSpc>
                <a:spcPts val="6747"/>
              </a:lnSpc>
              <a:buFont typeface="Arial"/>
              <a:buChar char="•"/>
            </a:pPr>
            <a:r>
              <a:rPr lang="en-US" sz="2799">
                <a:solidFill>
                  <a:srgbClr val="000000"/>
                </a:solidFill>
                <a:latin typeface="Telegraf Bold"/>
              </a:rPr>
              <a:t>Consumer </a:t>
            </a:r>
            <a:r>
              <a:rPr lang="en-US" sz="2799">
                <a:solidFill>
                  <a:srgbClr val="000000"/>
                </a:solidFill>
                <a:latin typeface="Telegraf Bold"/>
              </a:rPr>
              <a:t>Confidence </a:t>
            </a:r>
          </a:p>
          <a:p>
            <a:pPr marL="604519" indent="-302260" lvl="1">
              <a:lnSpc>
                <a:spcPts val="6747"/>
              </a:lnSpc>
              <a:buFont typeface="Arial"/>
              <a:buChar char="•"/>
            </a:pPr>
            <a:r>
              <a:rPr lang="en-US" sz="2799">
                <a:solidFill>
                  <a:srgbClr val="000000"/>
                </a:solidFill>
                <a:latin typeface="Telegraf Bold"/>
              </a:rPr>
              <a:t>Unemployment</a:t>
            </a:r>
          </a:p>
          <a:p>
            <a:pPr marL="604519" indent="-302260" lvl="1">
              <a:lnSpc>
                <a:spcPts val="6747"/>
              </a:lnSpc>
              <a:buFont typeface="Arial"/>
              <a:buChar char="•"/>
            </a:pPr>
            <a:r>
              <a:rPr lang="en-US" sz="2799">
                <a:solidFill>
                  <a:srgbClr val="000000"/>
                </a:solidFill>
                <a:latin typeface="Telegraf Bold"/>
              </a:rPr>
              <a:t>Taxes</a:t>
            </a:r>
          </a:p>
          <a:p>
            <a:pPr marL="604519" indent="-302260" lvl="1">
              <a:lnSpc>
                <a:spcPts val="6747"/>
              </a:lnSpc>
              <a:buFont typeface="Arial"/>
              <a:buChar char="•"/>
            </a:pPr>
            <a:r>
              <a:rPr lang="en-US" sz="2799">
                <a:solidFill>
                  <a:srgbClr val="000000"/>
                </a:solidFill>
                <a:latin typeface="Telegraf Bold"/>
              </a:rPr>
              <a:t>Interest Rates</a:t>
            </a:r>
          </a:p>
          <a:p>
            <a:pPr marL="604519" indent="-302260" lvl="1">
              <a:lnSpc>
                <a:spcPts val="6747"/>
              </a:lnSpc>
              <a:buFont typeface="Arial"/>
              <a:buChar char="•"/>
            </a:pPr>
            <a:r>
              <a:rPr lang="en-US" sz="2799">
                <a:solidFill>
                  <a:srgbClr val="000000"/>
                </a:solidFill>
                <a:latin typeface="Telegraf Bold"/>
              </a:rPr>
              <a:t>Wealth</a:t>
            </a:r>
          </a:p>
          <a:p>
            <a:pPr marL="604519" indent="-302260" lvl="1">
              <a:lnSpc>
                <a:spcPts val="6747"/>
              </a:lnSpc>
              <a:buFont typeface="Arial"/>
              <a:buChar char="•"/>
            </a:pPr>
            <a:r>
              <a:rPr lang="en-US" sz="2799">
                <a:solidFill>
                  <a:srgbClr val="000000"/>
                </a:solidFill>
                <a:latin typeface="Telegraf Bold"/>
              </a:rPr>
              <a:t>Indebtedness</a:t>
            </a:r>
          </a:p>
          <a:p>
            <a:pPr marL="604519" indent="-302260" lvl="1">
              <a:lnSpc>
                <a:spcPts val="6747"/>
              </a:lnSpc>
              <a:buFont typeface="Arial"/>
              <a:buChar char="•"/>
            </a:pPr>
            <a:r>
              <a:rPr lang="en-US" sz="2799">
                <a:solidFill>
                  <a:srgbClr val="000000"/>
                </a:solidFill>
                <a:latin typeface="Telegraf Bold"/>
              </a:rPr>
              <a:t>Future Expectations</a:t>
            </a:r>
          </a:p>
          <a:p>
            <a:pPr>
              <a:lnSpc>
                <a:spcPts val="6678"/>
              </a:lnSpc>
            </a:pPr>
          </a:p>
          <a:p>
            <a:pPr>
              <a:lnSpc>
                <a:spcPts val="4409"/>
              </a:lnSpc>
            </a:pPr>
          </a:p>
          <a:p>
            <a:pPr>
              <a:lnSpc>
                <a:spcPts val="4409"/>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706948" y="3745929"/>
            <a:ext cx="4766021" cy="4766021"/>
          </a:xfrm>
          <a:prstGeom prst="rect">
            <a:avLst/>
          </a:prstGeom>
        </p:spPr>
      </p:pic>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AD Non-Price Determinants</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1028700" y="1471087"/>
            <a:ext cx="16481874" cy="6782055"/>
          </a:xfrm>
          <a:prstGeom prst="rect">
            <a:avLst/>
          </a:prstGeom>
        </p:spPr>
        <p:txBody>
          <a:bodyPr anchor="t" rtlCol="false" tIns="0" lIns="0" bIns="0" rIns="0">
            <a:spAutoFit/>
          </a:bodyPr>
          <a:lstStyle/>
          <a:p>
            <a:pPr algn="ctr">
              <a:lnSpc>
                <a:spcPts val="7525"/>
              </a:lnSpc>
            </a:pPr>
            <a:r>
              <a:rPr lang="en-US" sz="3549">
                <a:solidFill>
                  <a:srgbClr val="000000"/>
                </a:solidFill>
                <a:latin typeface="Telegraf Bold"/>
              </a:rPr>
              <a:t>Investment</a:t>
            </a:r>
          </a:p>
          <a:p>
            <a:pPr marL="604519" indent="-302260" lvl="1">
              <a:lnSpc>
                <a:spcPts val="5935"/>
              </a:lnSpc>
              <a:buFont typeface="Arial"/>
              <a:buChar char="•"/>
            </a:pPr>
            <a:r>
              <a:rPr lang="en-US" sz="2799">
                <a:solidFill>
                  <a:srgbClr val="000000"/>
                </a:solidFill>
                <a:latin typeface="Telegraf Bold"/>
              </a:rPr>
              <a:t> Interest Rates</a:t>
            </a:r>
          </a:p>
          <a:p>
            <a:pPr marL="604519" indent="-302260" lvl="1">
              <a:lnSpc>
                <a:spcPts val="5935"/>
              </a:lnSpc>
              <a:buFont typeface="Arial"/>
              <a:buChar char="•"/>
            </a:pPr>
            <a:r>
              <a:rPr lang="en-US" sz="2799">
                <a:solidFill>
                  <a:srgbClr val="000000"/>
                </a:solidFill>
                <a:latin typeface="Telegraf Bold"/>
              </a:rPr>
              <a:t> Business Confidence</a:t>
            </a:r>
          </a:p>
          <a:p>
            <a:pPr marL="604519" indent="-302260" lvl="1">
              <a:lnSpc>
                <a:spcPts val="5935"/>
              </a:lnSpc>
              <a:buFont typeface="Arial"/>
              <a:buChar char="•"/>
            </a:pPr>
            <a:r>
              <a:rPr lang="en-US" sz="2799">
                <a:solidFill>
                  <a:srgbClr val="000000"/>
                </a:solidFill>
                <a:latin typeface="Telegraf Bold"/>
              </a:rPr>
              <a:t> Technology</a:t>
            </a:r>
          </a:p>
          <a:p>
            <a:pPr marL="604519" indent="-302260" lvl="1">
              <a:lnSpc>
                <a:spcPts val="5935"/>
              </a:lnSpc>
              <a:buFont typeface="Arial"/>
              <a:buChar char="•"/>
            </a:pPr>
            <a:r>
              <a:rPr lang="en-US" sz="2799">
                <a:solidFill>
                  <a:srgbClr val="000000"/>
                </a:solidFill>
                <a:latin typeface="Telegraf Bold"/>
              </a:rPr>
              <a:t> Business Taxes</a:t>
            </a:r>
          </a:p>
          <a:p>
            <a:pPr marL="604519" indent="-302260" lvl="1">
              <a:lnSpc>
                <a:spcPts val="5935"/>
              </a:lnSpc>
              <a:buFont typeface="Arial"/>
              <a:buChar char="•"/>
            </a:pPr>
            <a:r>
              <a:rPr lang="en-US" sz="2799">
                <a:solidFill>
                  <a:srgbClr val="000000"/>
                </a:solidFill>
                <a:latin typeface="Telegraf Bold"/>
              </a:rPr>
              <a:t> Corporate Indebtedness</a:t>
            </a:r>
          </a:p>
          <a:p>
            <a:pPr>
              <a:lnSpc>
                <a:spcPts val="6678"/>
              </a:lnSpc>
            </a:pPr>
          </a:p>
          <a:p>
            <a:pPr>
              <a:lnSpc>
                <a:spcPts val="4409"/>
              </a:lnSpc>
            </a:pPr>
          </a:p>
          <a:p>
            <a:pPr>
              <a:lnSpc>
                <a:spcPts val="4409"/>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777985" y="5377982"/>
            <a:ext cx="5871189" cy="4675602"/>
          </a:xfrm>
          <a:prstGeom prst="rect">
            <a:avLst/>
          </a:prstGeom>
        </p:spPr>
      </p:pic>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AD Non-Price Determinants</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1028700" y="1471087"/>
            <a:ext cx="16481874" cy="4924680"/>
          </a:xfrm>
          <a:prstGeom prst="rect">
            <a:avLst/>
          </a:prstGeom>
        </p:spPr>
        <p:txBody>
          <a:bodyPr anchor="t" rtlCol="false" tIns="0" lIns="0" bIns="0" rIns="0">
            <a:spAutoFit/>
          </a:bodyPr>
          <a:lstStyle/>
          <a:p>
            <a:pPr algn="ctr">
              <a:lnSpc>
                <a:spcPts val="7525"/>
              </a:lnSpc>
            </a:pPr>
            <a:r>
              <a:rPr lang="en-US" sz="3549">
                <a:solidFill>
                  <a:srgbClr val="000000"/>
                </a:solidFill>
                <a:latin typeface="Telegraf Bold"/>
              </a:rPr>
              <a:t>Government</a:t>
            </a:r>
          </a:p>
          <a:p>
            <a:pPr marL="766443" indent="-383221" lvl="1">
              <a:lnSpc>
                <a:spcPts val="7525"/>
              </a:lnSpc>
              <a:buFont typeface="Arial"/>
              <a:buChar char="•"/>
            </a:pPr>
            <a:r>
              <a:rPr lang="en-US" sz="3549">
                <a:solidFill>
                  <a:srgbClr val="000000"/>
                </a:solidFill>
                <a:latin typeface="Telegraf Bold"/>
              </a:rPr>
              <a:t> Government Spending</a:t>
            </a:r>
          </a:p>
          <a:p>
            <a:pPr>
              <a:lnSpc>
                <a:spcPts val="7525"/>
              </a:lnSpc>
            </a:pPr>
          </a:p>
          <a:p>
            <a:pPr>
              <a:lnSpc>
                <a:spcPts val="6678"/>
              </a:lnSpc>
            </a:pPr>
          </a:p>
          <a:p>
            <a:pPr>
              <a:lnSpc>
                <a:spcPts val="4409"/>
              </a:lnSpc>
            </a:pPr>
          </a:p>
          <a:p>
            <a:pPr>
              <a:lnSpc>
                <a:spcPts val="4409"/>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930967" y="6489648"/>
            <a:ext cx="5194840" cy="3707817"/>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0807583" y="5993130"/>
            <a:ext cx="6570539" cy="4114800"/>
          </a:xfrm>
          <a:prstGeom prst="rect">
            <a:avLst/>
          </a:prstGeom>
        </p:spPr>
      </p:pic>
      <p:grpSp>
        <p:nvGrpSpPr>
          <p:cNvPr name="Group 5" id="5"/>
          <p:cNvGrpSpPr/>
          <p:nvPr/>
        </p:nvGrpSpPr>
        <p:grpSpPr>
          <a:xfrm rot="0">
            <a:off x="1028700" y="224363"/>
            <a:ext cx="16349422" cy="1608674"/>
            <a:chOff x="0" y="0"/>
            <a:chExt cx="21799229" cy="2144899"/>
          </a:xfrm>
        </p:grpSpPr>
        <p:sp>
          <p:nvSpPr>
            <p:cNvPr name="TextBox 6" id="6"/>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AD Non-Price Determinants</a:t>
              </a:r>
            </a:p>
          </p:txBody>
        </p:sp>
        <p:sp>
          <p:nvSpPr>
            <p:cNvPr name="TextBox 7" id="7"/>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1028700" y="1471087"/>
            <a:ext cx="16481874" cy="7782180"/>
          </a:xfrm>
          <a:prstGeom prst="rect">
            <a:avLst/>
          </a:prstGeom>
        </p:spPr>
        <p:txBody>
          <a:bodyPr anchor="t" rtlCol="false" tIns="0" lIns="0" bIns="0" rIns="0">
            <a:spAutoFit/>
          </a:bodyPr>
          <a:lstStyle/>
          <a:p>
            <a:pPr algn="ctr">
              <a:lnSpc>
                <a:spcPts val="7525"/>
              </a:lnSpc>
            </a:pPr>
            <a:r>
              <a:rPr lang="en-US" sz="3549">
                <a:solidFill>
                  <a:srgbClr val="000000"/>
                </a:solidFill>
                <a:latin typeface="Telegraf Bold"/>
              </a:rPr>
              <a:t>Net Exports</a:t>
            </a:r>
          </a:p>
          <a:p>
            <a:pPr marL="766443" indent="-383221" lvl="1">
              <a:lnSpc>
                <a:spcPts val="7525"/>
              </a:lnSpc>
              <a:buFont typeface="Arial"/>
              <a:buChar char="•"/>
            </a:pPr>
            <a:r>
              <a:rPr lang="en-US" sz="3549">
                <a:solidFill>
                  <a:srgbClr val="000000"/>
                </a:solidFill>
                <a:latin typeface="Telegraf Bold"/>
              </a:rPr>
              <a:t> Income of Trading Partners</a:t>
            </a:r>
          </a:p>
          <a:p>
            <a:pPr marL="766443" indent="-383221" lvl="1">
              <a:lnSpc>
                <a:spcPts val="7525"/>
              </a:lnSpc>
              <a:buFont typeface="Arial"/>
              <a:buChar char="•"/>
            </a:pPr>
            <a:r>
              <a:rPr lang="en-US" sz="3549">
                <a:solidFill>
                  <a:srgbClr val="000000"/>
                </a:solidFill>
                <a:latin typeface="Telegraf Bold"/>
              </a:rPr>
              <a:t> Exchange Rates</a:t>
            </a:r>
          </a:p>
          <a:p>
            <a:pPr marL="766443" indent="-383221" lvl="1">
              <a:lnSpc>
                <a:spcPts val="7525"/>
              </a:lnSpc>
              <a:buFont typeface="Arial"/>
              <a:buChar char="•"/>
            </a:pPr>
            <a:r>
              <a:rPr lang="en-US" sz="3549">
                <a:solidFill>
                  <a:srgbClr val="000000"/>
                </a:solidFill>
                <a:latin typeface="Telegraf Bold"/>
              </a:rPr>
              <a:t> Change in Trade Policies</a:t>
            </a:r>
          </a:p>
          <a:p>
            <a:pPr marL="766443" indent="-383221" lvl="1">
              <a:lnSpc>
                <a:spcPts val="7525"/>
              </a:lnSpc>
              <a:buFont typeface="Arial"/>
              <a:buChar char="•"/>
            </a:pPr>
            <a:r>
              <a:rPr lang="en-US" sz="3549">
                <a:solidFill>
                  <a:srgbClr val="000000"/>
                </a:solidFill>
                <a:latin typeface="Telegraf Bold"/>
              </a:rPr>
              <a:t> Health and Safety Requirements </a:t>
            </a:r>
          </a:p>
          <a:p>
            <a:pPr>
              <a:lnSpc>
                <a:spcPts val="7525"/>
              </a:lnSpc>
            </a:pPr>
          </a:p>
          <a:p>
            <a:pPr>
              <a:lnSpc>
                <a:spcPts val="6678"/>
              </a:lnSpc>
            </a:pPr>
          </a:p>
          <a:p>
            <a:pPr>
              <a:lnSpc>
                <a:spcPts val="4409"/>
              </a:lnSpc>
            </a:pPr>
          </a:p>
          <a:p>
            <a:pPr>
              <a:lnSpc>
                <a:spcPts val="4409"/>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817000" y="5856533"/>
            <a:ext cx="5144229" cy="4430467"/>
          </a:xfrm>
          <a:prstGeom prst="rect">
            <a:avLst/>
          </a:prstGeom>
        </p:spPr>
      </p:pic>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AD Non-Price Determinants</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DAE3mA27dYg</dc:identifier>
  <dcterms:modified xsi:type="dcterms:W3CDTF">2011-08-01T06:04:30Z</dcterms:modified>
  <cp:revision>1</cp:revision>
  <dc:title>3.2 Aggregate Demand and Aggregate Supply</dc:title>
</cp:coreProperties>
</file>